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1.png"/><Relationship Id="rId3" Type="http://schemas.openxmlformats.org/officeDocument/2006/relationships/image" Target="../media/image-7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377440"/>
            <a:ext cx="5943600" cy="5943600"/>
          </a:xfrm>
          <a:prstGeom prst="ellipse">
            <a:avLst/>
          </a:prstGeom>
          <a:solidFill>
            <a:srgbClr val="2E4266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-1554480"/>
            <a:ext cx="4206240" cy="4206240"/>
          </a:xfrm>
          <a:prstGeom prst="ellipse">
            <a:avLst/>
          </a:prstGeom>
          <a:solidFill>
            <a:srgbClr val="2E4266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64008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D49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ORLAND PARK AREA CHAMBER OF COMMERCE  ·  MONTHLY MEMBERSHIP MEETING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2331720"/>
            <a:ext cx="9601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NEW WORKFORCE</a:t>
            </a:r>
            <a:endParaRPr lang="en-US" sz="4400" dirty="0"/>
          </a:p>
          <a:p>
            <a:pPr indent="0" marL="0">
              <a:lnSpc>
                <a:spcPts val="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ADVANTAGE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864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D49C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 Skills, Culture &amp; Business Growth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48640" y="5989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CE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Kevin P. Davenport  ·  Founder, The Ideal Candidate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0"/>
            <a:ext cx="4053535" cy="6858000"/>
          </a:xfrm>
          <a:prstGeom prst="rect">
            <a:avLst/>
          </a:prstGeom>
          <a:solidFill>
            <a:srgbClr val="EEF1F6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02920"/>
            <a:ext cx="502920" cy="502920"/>
          </a:xfrm>
          <a:prstGeom prst="ellipse">
            <a:avLst/>
          </a:prstGeom>
          <a:solidFill>
            <a:srgbClr val="D49C29"/>
          </a:solidFill>
          <a:ln/>
        </p:spPr>
      </p:sp>
      <p:pic>
        <p:nvPicPr>
          <p:cNvPr id="4" name="Image 0" descr="/home/claude/opacc_deck/icons/exclaim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282" y="613562"/>
            <a:ext cx="281635" cy="28163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34440" y="621792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50" kern="0" dirty="0">
                <a:solidFill>
                  <a:srgbClr val="D49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QUESTION FOR THE ROOM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48640" y="1554480"/>
            <a:ext cx="6400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0" b="1" dirty="0">
                <a:solidFill>
                  <a:srgbClr val="D49C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</a:t>
            </a:r>
            <a:pPr indent="0" marL="0">
              <a:buNone/>
            </a:pPr>
            <a:r>
              <a:rPr lang="en-US" sz="6000" b="1" dirty="0">
                <a:solidFill>
                  <a:srgbClr val="D49C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%</a:t>
            </a:r>
            <a:endParaRPr lang="en-US" sz="10800" dirty="0"/>
          </a:p>
        </p:txBody>
      </p:sp>
      <p:sp>
        <p:nvSpPr>
          <p:cNvPr id="7" name="Text 4"/>
          <p:cNvSpPr/>
          <p:nvPr/>
        </p:nvSpPr>
        <p:spPr>
          <a:xfrm>
            <a:off x="548640" y="33375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new hires quit within their first 90 days on the job.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48640" y="4343400"/>
            <a:ext cx="4754880" cy="0"/>
          </a:xfrm>
          <a:prstGeom prst="line">
            <a:avLst/>
          </a:prstGeom>
          <a:noFill/>
          <a:ln w="12700">
            <a:solidFill>
              <a:srgbClr val="D8DC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452628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cost to replace one entry-level employee: $8,000–$15,000 in rehiring, retraining, and lost productivity.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458200" y="2468880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Hiring the wrong person doesn’t just cost money.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458200" y="324612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49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costs momentum.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WORKFORCE ADVANTAGE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Real Cost of a Bad Hire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600200"/>
            <a:ext cx="11091672" cy="1234440"/>
          </a:xfrm>
          <a:prstGeom prst="rect">
            <a:avLst>
              <a:gd name="adj" fmla="val 5926"/>
            </a:avLst>
          </a:prstGeom>
          <a:solidFill>
            <a:srgbClr val="F5F7FA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1929384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5" name="Image 0" descr="/home/claude/opacc_deck/icons/dollar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3404" y="2054108"/>
            <a:ext cx="317480" cy="317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91640" y="17830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 Cost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691640" y="2167128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$8,000–$15,000 to rehire and retrain — every single time it doesn’t work out.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48640" y="3081528"/>
            <a:ext cx="11091672" cy="1234440"/>
          </a:xfrm>
          <a:prstGeom prst="rect">
            <a:avLst>
              <a:gd name="adj" fmla="val 5926"/>
            </a:avLst>
          </a:prstGeom>
          <a:solidFill>
            <a:srgbClr val="F5F7FA"/>
          </a:solidFill>
          <a:ln/>
        </p:spPr>
      </p:sp>
      <p:sp>
        <p:nvSpPr>
          <p:cNvPr id="9" name="Shape 6"/>
          <p:cNvSpPr/>
          <p:nvPr/>
        </p:nvSpPr>
        <p:spPr>
          <a:xfrm>
            <a:off x="868680" y="341071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0" name="Image 1" descr="/home/claude/opacc_deck/icons/clock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404" y="3535436"/>
            <a:ext cx="317480" cy="3174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91640" y="326440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 Lost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691640" y="3648456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spent screening and onboarding, with no guarantee the next hire sticks either.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548640" y="4562856"/>
            <a:ext cx="11091672" cy="1234440"/>
          </a:xfrm>
          <a:prstGeom prst="rect">
            <a:avLst>
              <a:gd name="adj" fmla="val 5926"/>
            </a:avLst>
          </a:prstGeom>
          <a:solidFill>
            <a:srgbClr val="F5F7FA"/>
          </a:solidFill>
          <a:ln/>
        </p:spPr>
      </p:sp>
      <p:sp>
        <p:nvSpPr>
          <p:cNvPr id="14" name="Shape 10"/>
          <p:cNvSpPr/>
          <p:nvPr/>
        </p:nvSpPr>
        <p:spPr>
          <a:xfrm>
            <a:off x="868680" y="489204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5" name="Image 2" descr="/home/claude/opacc_deck/icons/users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4" y="5016764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91640" y="4745736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 Strain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691640" y="5129784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failed hire pushes more work onto the employees left covering the gap.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WORKFORCE ADVANTAGE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103120" y="4206240"/>
            <a:ext cx="5486400" cy="5486400"/>
          </a:xfrm>
          <a:prstGeom prst="ellipse">
            <a:avLst/>
          </a:prstGeom>
          <a:solidFill>
            <a:srgbClr val="2E4266">
              <a:alpha val="4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14884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is automating tasks.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548640" y="288036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D49C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can’t automate character.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7955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dirty="0">
                <a:solidFill>
                  <a:srgbClr val="C7CE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 skills — reliability, communication, professionalism — are now the #1 differentiator employers can’t find enough of.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C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WORKFORCE ADVANTAGE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Bad Soft Skills Are Costing You Customers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08760"/>
            <a:ext cx="3520440" cy="1965960"/>
          </a:xfrm>
          <a:prstGeom prst="rect">
            <a:avLst>
              <a:gd name="adj" fmla="val 3721"/>
            </a:avLst>
          </a:prstGeom>
          <a:solidFill>
            <a:srgbClr val="F5F7F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9164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49C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72%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customers switch to a competitor after just one bad interaction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343400" y="1508760"/>
            <a:ext cx="3520440" cy="1965960"/>
          </a:xfrm>
          <a:prstGeom prst="rect">
            <a:avLst>
              <a:gd name="adj" fmla="val 3721"/>
            </a:avLst>
          </a:prstGeom>
          <a:solidFill>
            <a:srgbClr val="F5F7FA"/>
          </a:solidFill>
          <a:ln/>
        </p:spPr>
      </p:sp>
      <p:sp>
        <p:nvSpPr>
          <p:cNvPr id="7" name="Text 5"/>
          <p:cNvSpPr/>
          <p:nvPr/>
        </p:nvSpPr>
        <p:spPr>
          <a:xfrm>
            <a:off x="4526280" y="169164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49C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$62B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4617720" y="251460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by U.S. small businesses every year to poor customer service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138160" y="1508760"/>
            <a:ext cx="3520440" cy="1965960"/>
          </a:xfrm>
          <a:prstGeom prst="rect">
            <a:avLst>
              <a:gd name="adj" fmla="val 3721"/>
            </a:avLst>
          </a:prstGeom>
          <a:solidFill>
            <a:srgbClr val="F5F7FA"/>
          </a:solidFill>
          <a:ln/>
        </p:spPr>
      </p:sp>
      <p:sp>
        <p:nvSpPr>
          <p:cNvPr id="10" name="Text 8"/>
          <p:cNvSpPr/>
          <p:nvPr/>
        </p:nvSpPr>
        <p:spPr>
          <a:xfrm>
            <a:off x="8321040" y="169164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49C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10–30%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8412480" y="251460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customers the average company loses annually due to poor service (McKinsey)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3794760"/>
            <a:ext cx="11091672" cy="1417320"/>
          </a:xfrm>
          <a:prstGeom prst="rect">
            <a:avLst>
              <a:gd name="adj" fmla="val 5161"/>
            </a:avLst>
          </a:prstGeom>
          <a:solidFill>
            <a:srgbClr val="1B2A4A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977640"/>
            <a:ext cx="10424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employee shapes the customer experience — not just the ones behind a register. Untrained soft skills are a silent revenue leak, and it’s rarely obvious until a client is already gone.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WORKFORCE ADVANTAGE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4 Skills That Actually Move the Needle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70432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“Soft skills” is vague. These four aren’t — and they’re what hiring managers consistently rank above technical skill.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67528" cy="1874520"/>
          </a:xfrm>
          <a:prstGeom prst="rect">
            <a:avLst>
              <a:gd name="adj" fmla="val 3902"/>
            </a:avLst>
          </a:prstGeom>
          <a:solidFill>
            <a:srgbClr val="F5F7FA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240280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/home/claude/opacc_deck/icons/shield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9637" y="2356957"/>
            <a:ext cx="296997" cy="29699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2203704"/>
            <a:ext cx="4178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Reliability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22960" y="2834640"/>
            <a:ext cx="48188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up, follows through, and does what they said they’d do — without being chased.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81928" y="1965960"/>
            <a:ext cx="5367528" cy="1874520"/>
          </a:xfrm>
          <a:prstGeom prst="rect">
            <a:avLst>
              <a:gd name="adj" fmla="val 3902"/>
            </a:avLst>
          </a:prstGeom>
          <a:solidFill>
            <a:srgbClr val="F5F7FA"/>
          </a:solidFill>
          <a:ln/>
        </p:spPr>
      </p:sp>
      <p:sp>
        <p:nvSpPr>
          <p:cNvPr id="10" name="Shape 7"/>
          <p:cNvSpPr/>
          <p:nvPr/>
        </p:nvSpPr>
        <p:spPr>
          <a:xfrm>
            <a:off x="6556248" y="2240280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/home/claude/opacc_deck/icons/commen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925" y="2356957"/>
            <a:ext cx="296997" cy="29699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87768" y="2203704"/>
            <a:ext cx="4178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556248" y="2834640"/>
            <a:ext cx="48188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Says what’s actually going on, asks questions early, and doesn’t let small problems go silent.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4114800"/>
            <a:ext cx="5367528" cy="1874520"/>
          </a:xfrm>
          <a:prstGeom prst="rect">
            <a:avLst>
              <a:gd name="adj" fmla="val 3902"/>
            </a:avLst>
          </a:prstGeom>
          <a:solidFill>
            <a:srgbClr val="F5F7F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960" y="4389120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/home/claude/opacc_deck/icons/briefcas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37" y="4505797"/>
            <a:ext cx="296997" cy="29699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54480" y="4352544"/>
            <a:ext cx="4178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Professionalism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822960" y="4983480"/>
            <a:ext cx="48188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Reads the room, manages emotions under pressure, and represents the business well.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281928" y="4114800"/>
            <a:ext cx="5367528" cy="1874520"/>
          </a:xfrm>
          <a:prstGeom prst="rect">
            <a:avLst>
              <a:gd name="adj" fmla="val 3902"/>
            </a:avLst>
          </a:prstGeom>
          <a:solidFill>
            <a:srgbClr val="F5F7FA"/>
          </a:solidFill>
          <a:ln/>
        </p:spPr>
      </p:sp>
      <p:sp>
        <p:nvSpPr>
          <p:cNvPr id="20" name="Shape 15"/>
          <p:cNvSpPr/>
          <p:nvPr/>
        </p:nvSpPr>
        <p:spPr>
          <a:xfrm>
            <a:off x="6556248" y="4389120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/home/claude/opacc_deck/icons/sync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2925" y="4505797"/>
            <a:ext cx="296997" cy="29699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87768" y="4352544"/>
            <a:ext cx="4178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Adaptability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6556248" y="4983480"/>
            <a:ext cx="48188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Adjusts when priorities shift instead of needing everything mapped out in advance.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WORKFORCE ADVANTAGE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0"/>
            <a:ext cx="4053535" cy="6858000"/>
          </a:xfrm>
          <a:prstGeom prst="rect">
            <a:avLst/>
          </a:prstGeom>
          <a:solidFill>
            <a:srgbClr val="EEF1F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Interview Questions That Reveal Character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57200" cy="457200"/>
          </a:xfrm>
          <a:prstGeom prst="ellipse">
            <a:avLst/>
          </a:prstGeom>
          <a:solidFill>
            <a:srgbClr val="D49C29"/>
          </a:solidFill>
          <a:ln/>
        </p:spPr>
      </p:sp>
      <p:pic>
        <p:nvPicPr>
          <p:cNvPr id="5" name="Image 0" descr="/home/claude/opacc_deck/icons/question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510" y="1885950"/>
            <a:ext cx="251460" cy="2514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1728216"/>
            <a:ext cx="6675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“Tell me about a time you had to admit a mistake to your manager.”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234440" y="249631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9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Reveals accountability.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3200400"/>
            <a:ext cx="457200" cy="457200"/>
          </a:xfrm>
          <a:prstGeom prst="ellipse">
            <a:avLst/>
          </a:prstGeom>
          <a:solidFill>
            <a:srgbClr val="D49C29"/>
          </a:solidFill>
          <a:ln/>
        </p:spPr>
      </p:sp>
      <p:pic>
        <p:nvPicPr>
          <p:cNvPr id="9" name="Image 1" descr="/home/claude/opacc_deck/icons/question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10" y="3303270"/>
            <a:ext cx="251460" cy="2514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34440" y="3145536"/>
            <a:ext cx="6675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“How do you handle being told ‘no,’ or getting critical feedback?”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1234440" y="391363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9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Reveals coachability.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548640" y="4617720"/>
            <a:ext cx="457200" cy="457200"/>
          </a:xfrm>
          <a:prstGeom prst="ellipse">
            <a:avLst/>
          </a:prstGeom>
          <a:solidFill>
            <a:srgbClr val="D49C29"/>
          </a:solidFill>
          <a:ln/>
        </p:spPr>
      </p:sp>
      <p:pic>
        <p:nvPicPr>
          <p:cNvPr id="13" name="Image 2" descr="/home/claude/opacc_deck/icons/question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" y="4720590"/>
            <a:ext cx="251460" cy="2514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34440" y="4562856"/>
            <a:ext cx="6675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“Describe a time a coworker was struggling. What did you do?”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1234440" y="533095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49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Reveals initiative and teamwork.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8458200" y="2743200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Listen for specifics, not polish.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458200" y="3246120"/>
            <a:ext cx="3337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rehearsed answer tells you how well someone interviews. A specific, honest answer tells you how someone actually behaves at work.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WORKFORCE ADVANTAGE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a Culture That Keeps Good People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70432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Hiring well only works if the culture someone lands in reinforces it.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1091672" cy="1298448"/>
          </a:xfrm>
          <a:prstGeom prst="rect">
            <a:avLst>
              <a:gd name="adj" fmla="val 5634"/>
            </a:avLst>
          </a:prstGeom>
          <a:solidFill>
            <a:srgbClr val="F5F7FA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31343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/home/claude/opacc_deck/icons/seedling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3404" y="2438156"/>
            <a:ext cx="317480" cy="317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213055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Onboard for culture, not just tasks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1691640" y="251460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week sets the tone. Spend part of it on how you work together — not only on how to run the register or the software.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48640" y="3429000"/>
            <a:ext cx="11091672" cy="1298448"/>
          </a:xfrm>
          <a:prstGeom prst="rect">
            <a:avLst>
              <a:gd name="adj" fmla="val 5634"/>
            </a:avLst>
          </a:prstGeom>
          <a:solidFill>
            <a:srgbClr val="F5F7FA"/>
          </a:solidFill>
          <a:ln/>
        </p:spPr>
      </p:sp>
      <p:sp>
        <p:nvSpPr>
          <p:cNvPr id="10" name="Shape 7"/>
          <p:cNvSpPr/>
          <p:nvPr/>
        </p:nvSpPr>
        <p:spPr>
          <a:xfrm>
            <a:off x="868680" y="377647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/home/claude/opacc_deck/icons/comment2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404" y="3901196"/>
            <a:ext cx="317480" cy="317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91640" y="359359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feedback a habit, not an event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1691640" y="397764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Short, regular check-ins catch small issues before they become resignation letters. Waiting for the annual review is waiting too long.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4892040"/>
            <a:ext cx="11091672" cy="1298448"/>
          </a:xfrm>
          <a:prstGeom prst="rect">
            <a:avLst>
              <a:gd name="adj" fmla="val 5634"/>
            </a:avLst>
          </a:prstGeom>
          <a:solidFill>
            <a:srgbClr val="F5F7FA"/>
          </a:solidFill>
          <a:ln/>
        </p:spPr>
      </p:sp>
      <p:sp>
        <p:nvSpPr>
          <p:cNvPr id="15" name="Shape 11"/>
          <p:cNvSpPr/>
          <p:nvPr/>
        </p:nvSpPr>
        <p:spPr>
          <a:xfrm>
            <a:off x="868680" y="523951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/home/claude/opacc_deck/icons/star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4" y="5364236"/>
            <a:ext cx="317480" cy="317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91640" y="505663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Recognize soft-skill wins publicly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1691640" y="544068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Praise the employee who calmed down an upset customer, not only the one who hit a sales number. What gets recognized gets repeated.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WORKFORCE ADVANTAGE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Culture Starts With You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7043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small business, the owner isn’t just leading the culture — the owner usually is the culture.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91672" cy="1170432"/>
          </a:xfrm>
          <a:prstGeom prst="rect">
            <a:avLst>
              <a:gd name="adj" fmla="val 6250"/>
            </a:avLst>
          </a:prstGeom>
          <a:solidFill>
            <a:srgbClr val="F5F7FA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2221992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/home/claude/opacc_deck/icons/balanc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2342693"/>
            <a:ext cx="307238" cy="30723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2048256"/>
            <a:ext cx="9601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Set the Ceiling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1645920" y="2404872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rise or fall to the standard you model — how you handle a bad day, admit a mistake, or treat the newest hire. Whatever the owner tolerates becomes the culture, written down or not.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3255264"/>
            <a:ext cx="11091672" cy="1170432"/>
          </a:xfrm>
          <a:prstGeom prst="rect">
            <a:avLst>
              <a:gd name="adj" fmla="val 6250"/>
            </a:avLst>
          </a:prstGeom>
          <a:solidFill>
            <a:srgbClr val="F5F7FA"/>
          </a:solidFill>
          <a:ln/>
        </p:spPr>
      </p:sp>
      <p:sp>
        <p:nvSpPr>
          <p:cNvPr id="10" name="Shape 7"/>
          <p:cNvSpPr/>
          <p:nvPr/>
        </p:nvSpPr>
        <p:spPr>
          <a:xfrm>
            <a:off x="841248" y="3557016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/home/claude/opacc_deck/icons/thumbsup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949" y="3677717"/>
            <a:ext cx="307238" cy="30723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45920" y="3383280"/>
            <a:ext cx="9601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“I Like Them” Trap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1645920" y="3739896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owner is also the hiring manager, it’s easy to unconsciously favor people who feel familiar — same background, same sense of humor — over the candidate who’s actually the best fit for the role.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4590288"/>
            <a:ext cx="11091672" cy="1170432"/>
          </a:xfrm>
          <a:prstGeom prst="rect">
            <a:avLst>
              <a:gd name="adj" fmla="val 6250"/>
            </a:avLst>
          </a:prstGeom>
          <a:solidFill>
            <a:srgbClr val="F5F7FA"/>
          </a:solidFill>
          <a:ln/>
        </p:spPr>
      </p:sp>
      <p:sp>
        <p:nvSpPr>
          <p:cNvPr id="15" name="Shape 11"/>
          <p:cNvSpPr/>
          <p:nvPr/>
        </p:nvSpPr>
        <p:spPr>
          <a:xfrm>
            <a:off x="841248" y="489204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/home/claude/opacc_deck/icons/puzzl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949" y="5012741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718304"/>
            <a:ext cx="9601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Diversity Cost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1645920" y="507492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Hiring for comfort, repeated enough times, quietly narrows who’s in the room — same perspectives, same blind spots. The strongest teams are built for the work, not for the owner’s comfort.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5870448"/>
            <a:ext cx="11091672" cy="566928"/>
          </a:xfrm>
          <a:prstGeom prst="rect">
            <a:avLst>
              <a:gd name="adj" fmla="val 12903"/>
            </a:avLst>
          </a:prstGeom>
          <a:solidFill>
            <a:srgbClr val="1B2A4A"/>
          </a:solidFill>
          <a:ln/>
        </p:spPr>
      </p:sp>
      <p:sp>
        <p:nvSpPr>
          <p:cNvPr id="20" name="Text 15"/>
          <p:cNvSpPr/>
          <p:nvPr/>
        </p:nvSpPr>
        <p:spPr>
          <a:xfrm>
            <a:off x="822960" y="587044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i="1" dirty="0">
                <a:solidFill>
                  <a:srgbClr val="D49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best gut-check before any offer: would you hire this person if they were nothing like you?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WORKFORCE ADVANTAGE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6A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560320"/>
            <a:ext cx="5669280" cy="5669280"/>
          </a:xfrm>
          <a:prstGeom prst="ellipse">
            <a:avLst/>
          </a:prstGeom>
          <a:solidFill>
            <a:srgbClr val="2E4266">
              <a:alpha val="4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051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50" kern="0" dirty="0">
                <a:solidFill>
                  <a:srgbClr val="D49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233172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Hire for character. </a:t>
            </a:r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 for skill.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31089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D49C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Culture does the rest.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778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dirty="0">
                <a:solidFill>
                  <a:srgbClr val="C7CE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businesses that grow fastest right now aren’t the ones with the most technical talent — they’re the ones whose people are reliable, communicate well, and represent the business the same way whether or not anyone’s watching.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C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WORKFORCE ADVANTAGE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931920"/>
            <a:ext cx="5852160" cy="5852160"/>
          </a:xfrm>
          <a:prstGeom prst="ellipse">
            <a:avLst/>
          </a:prstGeom>
          <a:solidFill>
            <a:srgbClr val="2E4266">
              <a:alpha val="4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i="1" dirty="0">
                <a:solidFill>
                  <a:srgbClr val="D49C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you’d like to continue the conversation, please feel free to connect with me after today’s session — or reach out anytime.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3337560"/>
            <a:ext cx="4389120" cy="0"/>
          </a:xfrm>
          <a:prstGeom prst="line">
            <a:avLst/>
          </a:prstGeom>
          <a:noFill/>
          <a:ln w="12700">
            <a:solidFill>
              <a:srgbClr val="3E4F7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356616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Kevin P. Davenport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3977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CE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Founder, The Ideal Candidate  ·  Author, Savage Soft Skills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4572000"/>
            <a:ext cx="384048" cy="384048"/>
          </a:xfrm>
          <a:prstGeom prst="ellipse">
            <a:avLst/>
          </a:prstGeom>
          <a:solidFill>
            <a:srgbClr val="2E4266"/>
          </a:solidFill>
          <a:ln/>
        </p:spPr>
      </p:sp>
      <p:pic>
        <p:nvPicPr>
          <p:cNvPr id="9" name="Image 0" descr="/home/claude/opacc_deck/icons/envelop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" y="4668012"/>
            <a:ext cx="192024" cy="19202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78992" y="4608576"/>
            <a:ext cx="594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KDavenport@TheIdealCandidate.org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48640" y="5074920"/>
            <a:ext cx="384048" cy="384048"/>
          </a:xfrm>
          <a:prstGeom prst="ellipse">
            <a:avLst/>
          </a:prstGeom>
          <a:solidFill>
            <a:srgbClr val="2E4266"/>
          </a:solidFill>
          <a:ln/>
        </p:spPr>
      </p:sp>
      <p:pic>
        <p:nvPicPr>
          <p:cNvPr id="12" name="Image 1" descr="/home/claude/opacc_deck/icons/glob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" y="5170932"/>
            <a:ext cx="192024" cy="19202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078992" y="5111496"/>
            <a:ext cx="594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www.TheIdealCandidate.org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548640" y="5989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C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me at the networking table — happy to answer questions one-on-one.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Workforce Advantage</dc:title>
  <dc:subject>PptxGenJS Presentation</dc:subject>
  <dc:creator>Kevin P. Davenport</dc:creator>
  <cp:lastModifiedBy>Kevin P. Davenport</cp:lastModifiedBy>
  <cp:revision>1</cp:revision>
  <dcterms:created xsi:type="dcterms:W3CDTF">2026-08-20T20:43:19Z</dcterms:created>
  <dcterms:modified xsi:type="dcterms:W3CDTF">2026-08-20T20:43:19Z</dcterms:modified>
</cp:coreProperties>
</file>