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jmWGiQHR6m//A0lPxp0Y7aMNCl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lotushealingandwellnesscenter.com" TargetMode="External"/><Relationship Id="rId4" Type="http://schemas.openxmlformats.org/officeDocument/2006/relationships/hyperlink" Target="http://www.lotushealingandwellnesscenter.com" TargetMode="External"/><Relationship Id="rId11" Type="http://schemas.openxmlformats.org/officeDocument/2006/relationships/hyperlink" Target="http://www.211.org" TargetMode="External"/><Relationship Id="rId10" Type="http://schemas.openxmlformats.org/officeDocument/2006/relationships/hyperlink" Target="http://www.211.org" TargetMode="External"/><Relationship Id="rId12" Type="http://schemas.openxmlformats.org/officeDocument/2006/relationships/hyperlink" Target="http://www.211.org" TargetMode="External"/><Relationship Id="rId9" Type="http://schemas.openxmlformats.org/officeDocument/2006/relationships/hyperlink" Target="http://www.pillarscommunityhealth.org" TargetMode="External"/><Relationship Id="rId5" Type="http://schemas.openxmlformats.org/officeDocument/2006/relationships/hyperlink" Target="http://www.lotushealingandwellnesscenter.com" TargetMode="External"/><Relationship Id="rId6" Type="http://schemas.openxmlformats.org/officeDocument/2006/relationships/hyperlink" Target="http://www.namichicago.org" TargetMode="External"/><Relationship Id="rId7" Type="http://schemas.openxmlformats.org/officeDocument/2006/relationships/hyperlink" Target="http://www.namichicago.org" TargetMode="External"/><Relationship Id="rId8" Type="http://schemas.openxmlformats.org/officeDocument/2006/relationships/hyperlink" Target="http://www.pillarscommunityhealth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914400" y="1371600"/>
            <a:ext cx="7315200" cy="6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</a:rPr>
              <a:t>🌿 Welcome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Orland Park Area Chamber of Commerce Monthly Meeting</a:t>
            </a:r>
            <a:br>
              <a:rPr b="1"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</a:t>
            </a:r>
            <a:r>
              <a:rPr b="1" lang="en-US" sz="1700">
                <a:solidFill>
                  <a:schemeClr val="dk1"/>
                </a:solidFill>
              </a:rPr>
              <a:t>May 28 | Sponsored by Lotus Healing &amp; Wellness Center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Topic: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900">
                <a:solidFill>
                  <a:schemeClr val="dk1"/>
                </a:solidFill>
              </a:rPr>
              <a:t>Mental Health Is Everyone’s Business</a:t>
            </a:r>
            <a:endParaRPr b="1" i="1"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</a:rPr>
              <a:t>Understanding the vital role of mental well-being in our personal lives, workplaces, and communities.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Presented by:</a:t>
            </a:r>
            <a:br>
              <a:rPr b="1"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</a:t>
            </a:r>
            <a:r>
              <a:rPr b="1" lang="en-US" sz="1700">
                <a:solidFill>
                  <a:schemeClr val="dk1"/>
                </a:solidFill>
              </a:rPr>
              <a:t>Emily Flores, LCPC</a:t>
            </a:r>
            <a:br>
              <a:rPr b="1"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Founder of Lotus Healing &amp; Wellness Center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Mental Health Therapist | Trauma-Informed | Community Advocate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3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914400" y="914400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Introduction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914400" y="1501200"/>
            <a:ext cx="7315200" cy="53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Welcome to the Orland Park Chamber of Commerce Monthly Meeting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Presented by Emily Flores, LCPC | Founder of Lotus Healing &amp; Wellness Center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Hi, I'm Emily Flores, a Licensed Clinical Professional Counselor and the founder of Lotus Healing &amp; Wellness Center in Orland Park. I specialize in trauma-informed and holistic mental health care for children, teens, and adults.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At Lotus Healing, we believe that mental health is not a luxury—it's a necessity. Our team provides individualized support for those navigating anxiety, depression, grief, and life transitions.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🧠 Why Mental Health Awareness Matters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1 in 5 adults</a:t>
            </a:r>
            <a:r>
              <a:rPr lang="en-US" sz="1100">
                <a:solidFill>
                  <a:schemeClr val="dk1"/>
                </a:solidFill>
              </a:rPr>
              <a:t> in the U.S. experience mental illness each year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1 in 6 youth</a:t>
            </a:r>
            <a:r>
              <a:rPr lang="en-US" sz="1100">
                <a:solidFill>
                  <a:schemeClr val="dk1"/>
                </a:solidFill>
              </a:rPr>
              <a:t> (ages 6–17) experience a mental health disorder annually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50% of all lifetime mental illnesses</a:t>
            </a:r>
            <a:r>
              <a:rPr lang="en-US" sz="1100">
                <a:solidFill>
                  <a:schemeClr val="dk1"/>
                </a:solidFill>
              </a:rPr>
              <a:t> begin by age 14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The </a:t>
            </a:r>
            <a:r>
              <a:rPr b="1" lang="en-US" sz="1100">
                <a:solidFill>
                  <a:schemeClr val="dk1"/>
                </a:solidFill>
              </a:rPr>
              <a:t>average delay</a:t>
            </a:r>
            <a:r>
              <a:rPr lang="en-US" sz="1100">
                <a:solidFill>
                  <a:schemeClr val="dk1"/>
                </a:solidFill>
              </a:rPr>
              <a:t> between symptom onset and treatment is </a:t>
            </a:r>
            <a:r>
              <a:rPr b="1" lang="en-US" sz="1100">
                <a:solidFill>
                  <a:schemeClr val="dk1"/>
                </a:solidFill>
              </a:rPr>
              <a:t>11 years</a:t>
            </a:r>
            <a:br>
              <a:rPr b="1" lang="en-U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Let’s work together to reduce stigma and promote well-being in our community.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466100" y="727000"/>
            <a:ext cx="6930900" cy="7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🧠 What Is Mental Health?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US" sz="1100">
                <a:solidFill>
                  <a:schemeClr val="dk1"/>
                </a:solidFill>
              </a:rPr>
              <a:t>Mental health</a:t>
            </a:r>
            <a:r>
              <a:rPr lang="en-US" sz="1100">
                <a:solidFill>
                  <a:schemeClr val="dk1"/>
                </a:solidFill>
              </a:rPr>
              <a:t> includes our emotional, psychological, and social well-being.</a:t>
            </a:r>
            <a:br>
              <a:rPr lang="en-US" sz="1100">
                <a:solidFill>
                  <a:schemeClr val="dk1"/>
                </a:solidFill>
              </a:rPr>
            </a:br>
            <a:r>
              <a:rPr lang="en-US" sz="1100">
                <a:solidFill>
                  <a:schemeClr val="dk1"/>
                </a:solidFill>
              </a:rPr>
              <a:t> It affects how we think, feel, and act—and how we handle stress, relate to others, and make choices.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Mental health is important at every stage of life—from childhood through adulthood.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Why It Matters: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It’s </a:t>
            </a:r>
            <a:r>
              <a:rPr b="1" lang="en-US" sz="1100">
                <a:solidFill>
                  <a:schemeClr val="dk1"/>
                </a:solidFill>
              </a:rPr>
              <a:t>just as important as physical health</a:t>
            </a:r>
            <a:br>
              <a:rPr b="1" lang="en-U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Influences </a:t>
            </a:r>
            <a:r>
              <a:rPr b="1" lang="en-US" sz="1100">
                <a:solidFill>
                  <a:schemeClr val="dk1"/>
                </a:solidFill>
              </a:rPr>
              <a:t>every stage of life</a:t>
            </a:r>
            <a:r>
              <a:rPr lang="en-US" sz="1100">
                <a:solidFill>
                  <a:schemeClr val="dk1"/>
                </a:solidFill>
              </a:rPr>
              <a:t>, from childhood to adulthood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Affects our </a:t>
            </a:r>
            <a:r>
              <a:rPr b="1" lang="en-US" sz="1100">
                <a:solidFill>
                  <a:schemeClr val="dk1"/>
                </a:solidFill>
              </a:rPr>
              <a:t>relationships, productivity, and overall quality of life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300">
                <a:solidFill>
                  <a:schemeClr val="dk1"/>
                </a:solidFill>
              </a:rPr>
              <a:t>Mental Health ≠ Mental Illness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Everyone has mental health.</a:t>
            </a:r>
            <a:br>
              <a:rPr lang="en-US" sz="1100">
                <a:solidFill>
                  <a:schemeClr val="dk1"/>
                </a:solidFill>
              </a:rPr>
            </a:br>
            <a:r>
              <a:rPr lang="en-US" sz="1100">
                <a:solidFill>
                  <a:schemeClr val="dk1"/>
                </a:solidFill>
              </a:rPr>
              <a:t> Just like physical health, it can be nurtured, strengthened, or become unbalanced over time.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1300">
                <a:solidFill>
                  <a:schemeClr val="dk1"/>
                </a:solidFill>
              </a:rPr>
              <a:t>🌍 Why Mental Health Is Important for Everyone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US" sz="1100">
                <a:solidFill>
                  <a:schemeClr val="dk1"/>
                </a:solidFill>
              </a:rPr>
              <a:t>Mental health impacts every part of life—regardless of age, background, or profession.</a:t>
            </a:r>
            <a:br>
              <a:rPr b="1" lang="en-US" sz="1100">
                <a:solidFill>
                  <a:schemeClr val="dk1"/>
                </a:solidFill>
              </a:rPr>
            </a:br>
            <a:r>
              <a:rPr lang="en-US" sz="1100">
                <a:solidFill>
                  <a:schemeClr val="dk1"/>
                </a:solidFill>
              </a:rPr>
              <a:t> It shapes how we: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Cope with </a:t>
            </a:r>
            <a:r>
              <a:rPr b="1" lang="en-US" sz="1100">
                <a:solidFill>
                  <a:schemeClr val="dk1"/>
                </a:solidFill>
              </a:rPr>
              <a:t>stress and challenges</a:t>
            </a:r>
            <a:br>
              <a:rPr b="1" lang="en-U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Build and maintain </a:t>
            </a:r>
            <a:r>
              <a:rPr b="1" lang="en-US" sz="1100">
                <a:solidFill>
                  <a:schemeClr val="dk1"/>
                </a:solidFill>
              </a:rPr>
              <a:t>relationships</a:t>
            </a:r>
            <a:br>
              <a:rPr b="1" lang="en-U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Perform at </a:t>
            </a:r>
            <a:r>
              <a:rPr b="1" lang="en-US" sz="1100">
                <a:solidFill>
                  <a:schemeClr val="dk1"/>
                </a:solidFill>
              </a:rPr>
              <a:t>work and school</a:t>
            </a:r>
            <a:br>
              <a:rPr b="1" lang="en-U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Make </a:t>
            </a:r>
            <a:r>
              <a:rPr b="1" lang="en-US" sz="1100">
                <a:solidFill>
                  <a:schemeClr val="dk1"/>
                </a:solidFill>
              </a:rPr>
              <a:t>decisions</a:t>
            </a:r>
            <a:r>
              <a:rPr lang="en-US" sz="1100">
                <a:solidFill>
                  <a:schemeClr val="dk1"/>
                </a:solidFill>
              </a:rPr>
              <a:t> and manage emotions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914400" y="1828800"/>
            <a:ext cx="731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78375" y="696300"/>
            <a:ext cx="7315200" cy="61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🪟 The Window of Tolerance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The </a:t>
            </a:r>
            <a:r>
              <a:rPr b="1" lang="en-US" sz="800">
                <a:solidFill>
                  <a:schemeClr val="dk1"/>
                </a:solidFill>
              </a:rPr>
              <a:t>Window of Tolerance</a:t>
            </a:r>
            <a:r>
              <a:rPr lang="en-US" sz="800">
                <a:solidFill>
                  <a:schemeClr val="dk1"/>
                </a:solidFill>
              </a:rPr>
              <a:t> represents the optimal zone where we function best — feeling calm, present, and able to cope with daily stress.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Inside the Window:</a:t>
            </a:r>
            <a:endParaRPr b="1"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US" sz="800">
                <a:solidFill>
                  <a:schemeClr val="dk1"/>
                </a:solidFill>
              </a:rPr>
              <a:t>Regulated nervous system</a:t>
            </a:r>
            <a:br>
              <a:rPr lang="en-US" sz="800">
                <a:solidFill>
                  <a:schemeClr val="dk1"/>
                </a:solidFill>
              </a:rPr>
            </a:b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-US" sz="800">
                <a:solidFill>
                  <a:schemeClr val="dk1"/>
                </a:solidFill>
              </a:rPr>
              <a:t>Able to think clearly, connect, and respond intentionally</a:t>
            </a:r>
            <a:br>
              <a:rPr lang="en-US" sz="800">
                <a:solidFill>
                  <a:schemeClr val="dk1"/>
                </a:solidFill>
              </a:rPr>
            </a:b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Outside the Window: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🟥 Hyperarousal</a:t>
            </a:r>
            <a:r>
              <a:rPr lang="en-US" sz="800">
                <a:solidFill>
                  <a:schemeClr val="dk1"/>
                </a:solidFill>
              </a:rPr>
              <a:t> (Fight/Flight)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 – Anxiety, panic, anger, racing thoughts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🟦 Hypoarousal</a:t>
            </a:r>
            <a:r>
              <a:rPr lang="en-US" sz="800">
                <a:solidFill>
                  <a:schemeClr val="dk1"/>
                </a:solidFill>
              </a:rPr>
              <a:t> (Freeze/Shutdown)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 – Numbness, disconnection, low energy, zoning out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Why It Matters: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Understanding your window helps build awareness of your emotional responses and develop tools to return to regulation.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-2332850" y="1210850"/>
            <a:ext cx="731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875" y="1405538"/>
            <a:ext cx="2865851" cy="370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853825" y="153900"/>
            <a:ext cx="6832500" cy="6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🛠️ Practical Strategies to Support Your Mental Health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🧘‍♀️ 1. Regulate Your Nervous System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Deep breathing, grounding exercises, stretching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Practice mindfulness or meditation for 5–10 minutes daily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⏰ 2. Establish a Routine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Prioritize sleep, regular meals, and consistent schedules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Include time for rest and meaningful activities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🧍‍♂️🧍 3. Connect with Others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Talk to someone you trust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Seek out safe, supportive spaces — community, faith, or therapy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✍️ 4. Track &amp; Name Your Emotions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Journaling, mood apps, or simply pausing to reflect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Identify emotional triggers and early warning signs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🚫 5. Set Boundaries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Say no without guilt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solidFill>
                  <a:schemeClr val="dk1"/>
                </a:solidFill>
              </a:rPr>
              <a:t>Limit exposure to stressors (including media and toxic relationships)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-1096950" y="1096150"/>
            <a:ext cx="7315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943245" y="1481050"/>
            <a:ext cx="27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/>
        </p:nvSpPr>
        <p:spPr>
          <a:xfrm>
            <a:off x="914400" y="914400"/>
            <a:ext cx="7315200" cy="54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🤝 How to Support Yourself &amp; Others in Mental Health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💚 Support Yourself: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Practice self-compassion</a:t>
            </a:r>
            <a:r>
              <a:rPr lang="en-US" sz="1100">
                <a:solidFill>
                  <a:schemeClr val="dk1"/>
                </a:solidFill>
              </a:rPr>
              <a:t> – speak to yourself like you would a friend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Know your signs</a:t>
            </a:r>
            <a:r>
              <a:rPr lang="en-US" sz="1100">
                <a:solidFill>
                  <a:schemeClr val="dk1"/>
                </a:solidFill>
              </a:rPr>
              <a:t> – notice when you're stressed, anxious, or withdrawing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Ask for help</a:t>
            </a:r>
            <a:r>
              <a:rPr lang="en-US" sz="1100">
                <a:solidFill>
                  <a:schemeClr val="dk1"/>
                </a:solidFill>
              </a:rPr>
              <a:t> – therapy, support groups, and hotlines are acts of strength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Engage in small acts of wellness</a:t>
            </a:r>
            <a:r>
              <a:rPr lang="en-US" sz="1100">
                <a:solidFill>
                  <a:schemeClr val="dk1"/>
                </a:solidFill>
              </a:rPr>
              <a:t> – movement, hydration, journaling, rest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🫂 Support Others: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Listen without judgment</a:t>
            </a:r>
            <a:r>
              <a:rPr lang="en-US" sz="1100">
                <a:solidFill>
                  <a:schemeClr val="dk1"/>
                </a:solidFill>
              </a:rPr>
              <a:t> – create safe space, not solutions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Validate their experience</a:t>
            </a:r>
            <a:r>
              <a:rPr lang="en-US" sz="1100">
                <a:solidFill>
                  <a:schemeClr val="dk1"/>
                </a:solidFill>
              </a:rPr>
              <a:t> – “That sounds really hard. I’m here.”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Encourage professional help</a:t>
            </a:r>
            <a:r>
              <a:rPr lang="en-US" sz="1100">
                <a:solidFill>
                  <a:schemeClr val="dk1"/>
                </a:solidFill>
              </a:rPr>
              <a:t> – therapy, support groups, or EAP services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</a:rPr>
              <a:t>Check in regularly</a:t>
            </a:r>
            <a:r>
              <a:rPr lang="en-US" sz="1100">
                <a:solidFill>
                  <a:schemeClr val="dk1"/>
                </a:solidFill>
              </a:rPr>
              <a:t> – a simple “How are you, really?” goes a long way</a:t>
            </a:r>
            <a:br>
              <a:rPr lang="en-U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100">
                <a:solidFill>
                  <a:schemeClr val="dk1"/>
                </a:solidFill>
              </a:rPr>
              <a:t>You don’t need to be a therapist to be a support. You just need to be present, patient, and kind.</a:t>
            </a:r>
            <a:endParaRPr i="1" sz="1100">
              <a:solidFill>
                <a:schemeClr val="dk1"/>
              </a:solidFill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914400" y="1828800"/>
            <a:ext cx="731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5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/>
        </p:nvSpPr>
        <p:spPr>
          <a:xfrm>
            <a:off x="1763800" y="0"/>
            <a:ext cx="5348700" cy="6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🧭 Community Resources &amp; Crisis Support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chemeClr val="dk1"/>
                </a:solidFill>
              </a:rPr>
              <a:t>🪷 Lotus Healing &amp; Wellness Center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US" sz="900">
                <a:solidFill>
                  <a:schemeClr val="dk1"/>
                </a:solidFill>
              </a:rPr>
              <a:t>Individual, couples, and family therapy</a:t>
            </a:r>
            <a:br>
              <a:rPr lang="en-US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US" sz="900">
                <a:solidFill>
                  <a:schemeClr val="dk1"/>
                </a:solidFill>
              </a:rPr>
              <a:t>Trauma-informed, holistic care for ages 5+</a:t>
            </a:r>
            <a:br>
              <a:rPr lang="en-US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US" sz="900">
                <a:solidFill>
                  <a:schemeClr val="dk1"/>
                </a:solidFill>
              </a:rPr>
              <a:t>Located in Orland Park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🌐</a:t>
            </a: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4"/>
              </a:rPr>
              <a:t>www.lotushealingandwellnesscenter.com</a:t>
            </a:r>
            <a:br>
              <a:rPr lang="en-US" sz="900" u="sng">
                <a:solidFill>
                  <a:schemeClr val="hlink"/>
                </a:solidFill>
                <a:hlinkClick r:id="rId5"/>
              </a:rPr>
            </a:br>
            <a:r>
              <a:rPr lang="en-US" sz="900">
                <a:solidFill>
                  <a:schemeClr val="dk1"/>
                </a:solidFill>
              </a:rPr>
              <a:t> 📞 312-912-2974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1100">
                <a:solidFill>
                  <a:schemeClr val="dk1"/>
                </a:solidFill>
              </a:rPr>
              <a:t>📚 LocaL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l Mental Health Resources</a:t>
            </a:r>
            <a:endParaRPr b="1" sz="11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en-US" sz="900">
                <a:solidFill>
                  <a:schemeClr val="dk1"/>
                </a:solidFill>
              </a:rPr>
              <a:t>NAMI Chicago</a:t>
            </a:r>
            <a:r>
              <a:rPr lang="en-US" sz="900">
                <a:solidFill>
                  <a:schemeClr val="dk1"/>
                </a:solidFill>
              </a:rPr>
              <a:t> – Support groups &amp; education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7"/>
              </a:rPr>
              <a:t>www.namichicago.org</a:t>
            </a:r>
            <a:r>
              <a:rPr lang="en-US" sz="900">
                <a:solidFill>
                  <a:schemeClr val="dk1"/>
                </a:solidFill>
              </a:rPr>
              <a:t> | (833) 626-4244</a:t>
            </a:r>
            <a:br>
              <a:rPr lang="en-US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en-US" sz="900">
                <a:solidFill>
                  <a:schemeClr val="dk1"/>
                </a:solidFill>
              </a:rPr>
              <a:t>Pillars Community Health</a:t>
            </a:r>
            <a:r>
              <a:rPr lang="en-US" sz="900">
                <a:solidFill>
                  <a:schemeClr val="dk1"/>
                </a:solidFill>
              </a:rPr>
              <a:t> – Sliding scale therapy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9"/>
              </a:rPr>
              <a:t>www.pillarscommunityhealth.org</a:t>
            </a:r>
            <a:r>
              <a:rPr lang="en-US" sz="900">
                <a:solidFill>
                  <a:schemeClr val="dk1"/>
                </a:solidFill>
              </a:rPr>
              <a:t> | (708) 745-5277</a:t>
            </a:r>
            <a:br>
              <a:rPr lang="en-US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en-US" sz="900">
                <a:solidFill>
                  <a:schemeClr val="dk1"/>
                </a:solidFill>
              </a:rPr>
              <a:t>211</a:t>
            </a:r>
            <a:r>
              <a:rPr lang="en-US" sz="900">
                <a:solidFill>
                  <a:schemeClr val="dk1"/>
                </a:solidFill>
              </a:rPr>
              <a:t> – Free resource navigator for mental health, housing, food &amp; more</a:t>
            </a:r>
            <a:br>
              <a:rPr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Dial 2-1-1 or visit</a:t>
            </a: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11"/>
              </a:rPr>
              <a:t>www.211.org</a:t>
            </a:r>
            <a:br>
              <a:rPr lang="en-US" sz="900" u="sng">
                <a:solidFill>
                  <a:schemeClr val="hlink"/>
                </a:solidFill>
                <a:hlinkClick r:id="rId12"/>
              </a:rPr>
            </a:br>
            <a:endParaRPr sz="9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</a:rPr>
              <a:t>🚨 Crisis Hotlines</a:t>
            </a:r>
            <a:endParaRPr b="1" sz="11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en-US" sz="900">
                <a:solidFill>
                  <a:schemeClr val="dk1"/>
                </a:solidFill>
              </a:rPr>
              <a:t>Suicide &amp; Crisis Lifeline:</a:t>
            </a:r>
            <a:br>
              <a:rPr b="1"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📞 </a:t>
            </a:r>
            <a:r>
              <a:rPr b="1" lang="en-US" sz="900">
                <a:solidFill>
                  <a:schemeClr val="dk1"/>
                </a:solidFill>
              </a:rPr>
              <a:t>988</a:t>
            </a:r>
            <a:r>
              <a:rPr lang="en-US" sz="900">
                <a:solidFill>
                  <a:schemeClr val="dk1"/>
                </a:solidFill>
              </a:rPr>
              <a:t> (call or text anytime, 24/7)</a:t>
            </a:r>
            <a:br>
              <a:rPr lang="en-US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b="1" lang="en-US" sz="900">
                <a:solidFill>
                  <a:schemeClr val="dk1"/>
                </a:solidFill>
              </a:rPr>
              <a:t>Crisis Text Line:</a:t>
            </a:r>
            <a:br>
              <a:rPr b="1" lang="en-US" sz="900">
                <a:solidFill>
                  <a:schemeClr val="dk1"/>
                </a:solidFill>
              </a:rPr>
            </a:br>
            <a:r>
              <a:rPr lang="en-US" sz="900">
                <a:solidFill>
                  <a:schemeClr val="dk1"/>
                </a:solidFill>
              </a:rPr>
              <a:t> Text </a:t>
            </a:r>
            <a:r>
              <a:rPr b="1" lang="en-US" sz="900">
                <a:solidFill>
                  <a:schemeClr val="dk1"/>
                </a:solidFill>
              </a:rPr>
              <a:t>HOME</a:t>
            </a:r>
            <a:r>
              <a:rPr lang="en-US" sz="900">
                <a:solidFill>
                  <a:schemeClr val="dk1"/>
                </a:solidFill>
              </a:rPr>
              <a:t> to </a:t>
            </a:r>
            <a:r>
              <a:rPr b="1" lang="en-US" sz="900">
                <a:solidFill>
                  <a:schemeClr val="dk1"/>
                </a:solidFill>
              </a:rPr>
              <a:t>741741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914400" y="3200400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