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94660"/>
  </p:normalViewPr>
  <p:slideViewPr>
    <p:cSldViewPr snapToGrid="0">
      <p:cViewPr>
        <p:scale>
          <a:sx n="100" d="100"/>
          <a:sy n="100" d="100"/>
        </p:scale>
        <p:origin x="14" y="-1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06D657-4BC1-4765-B66C-103F9E966178}"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7087AD-7F7A-4957-A8CB-81BC02DCC5AD}" type="slidenum">
              <a:rPr lang="en-US" smtClean="0"/>
              <a:t>‹#›</a:t>
            </a:fld>
            <a:endParaRPr lang="en-US"/>
          </a:p>
        </p:txBody>
      </p:sp>
    </p:spTree>
    <p:extLst>
      <p:ext uri="{BB962C8B-B14F-4D97-AF65-F5344CB8AC3E}">
        <p14:creationId xmlns:p14="http://schemas.microsoft.com/office/powerpoint/2010/main" val="1453765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7087AD-7F7A-4957-A8CB-81BC02DCC5AD}" type="slidenum">
              <a:rPr lang="en-US" smtClean="0"/>
              <a:t>5</a:t>
            </a:fld>
            <a:endParaRPr lang="en-US"/>
          </a:p>
        </p:txBody>
      </p:sp>
    </p:spTree>
    <p:extLst>
      <p:ext uri="{BB962C8B-B14F-4D97-AF65-F5344CB8AC3E}">
        <p14:creationId xmlns:p14="http://schemas.microsoft.com/office/powerpoint/2010/main" val="412576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7087AD-7F7A-4957-A8CB-81BC02DCC5AD}" type="slidenum">
              <a:rPr lang="en-US" smtClean="0"/>
              <a:t>8</a:t>
            </a:fld>
            <a:endParaRPr lang="en-US"/>
          </a:p>
        </p:txBody>
      </p:sp>
    </p:spTree>
    <p:extLst>
      <p:ext uri="{BB962C8B-B14F-4D97-AF65-F5344CB8AC3E}">
        <p14:creationId xmlns:p14="http://schemas.microsoft.com/office/powerpoint/2010/main" val="1093963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2464321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125945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9127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1338615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9324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3699686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3391406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230112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389351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7D219-4B59-4E06-90D2-BB8638A36574}" type="datetimeFigureOut">
              <a:rPr lang="en-US" smtClean="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558099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97D219-4B59-4E06-90D2-BB8638A3657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680528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97D219-4B59-4E06-90D2-BB8638A36574}" type="datetimeFigureOut">
              <a:rPr lang="en-US" smtClean="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176533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97D219-4B59-4E06-90D2-BB8638A36574}" type="datetimeFigureOut">
              <a:rPr lang="en-US" smtClean="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1527823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D219-4B59-4E06-90D2-BB8638A36574}" type="datetimeFigureOut">
              <a:rPr lang="en-US" smtClean="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8038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97D219-4B59-4E06-90D2-BB8638A3657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1626609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97D219-4B59-4E06-90D2-BB8638A36574}" type="datetimeFigureOut">
              <a:rPr lang="en-US" smtClean="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61F716-BDF1-49C7-9157-045BC23F93D7}" type="slidenum">
              <a:rPr lang="en-US" smtClean="0"/>
              <a:t>‹#›</a:t>
            </a:fld>
            <a:endParaRPr lang="en-US"/>
          </a:p>
        </p:txBody>
      </p:sp>
    </p:spTree>
    <p:extLst>
      <p:ext uri="{BB962C8B-B14F-4D97-AF65-F5344CB8AC3E}">
        <p14:creationId xmlns:p14="http://schemas.microsoft.com/office/powerpoint/2010/main" val="907003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97D219-4B59-4E06-90D2-BB8638A36574}" type="datetimeFigureOut">
              <a:rPr lang="en-US" smtClean="0"/>
              <a:t>1/22/2025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61F716-BDF1-49C7-9157-045BC23F93D7}" type="slidenum">
              <a:rPr lang="en-US" smtClean="0"/>
              <a:t>‹#›</a:t>
            </a:fld>
            <a:endParaRPr lang="en-US"/>
          </a:p>
        </p:txBody>
      </p:sp>
    </p:spTree>
    <p:extLst>
      <p:ext uri="{BB962C8B-B14F-4D97-AF65-F5344CB8AC3E}">
        <p14:creationId xmlns:p14="http://schemas.microsoft.com/office/powerpoint/2010/main" val="694769406"/>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 id="2147483938" r:id="rId12"/>
    <p:sldLayoutId id="2147483939" r:id="rId13"/>
    <p:sldLayoutId id="2147483940" r:id="rId14"/>
    <p:sldLayoutId id="2147483941" r:id="rId15"/>
    <p:sldLayoutId id="21474839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orlandparkareachamberofcommerce.growthzoneapp.com/MIC/Login"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ssuu.com/shawmedia/docs/orlandpark_2024?fr=sYzE0NTczNDgxNj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hyperlink" Target="https://orlandparkchamber.org/db/OPACC_membership_guide/index.html" TargetMode="External"/><Relationship Id="rId2" Type="http://schemas.openxmlformats.org/officeDocument/2006/relationships/hyperlink" Target="https://orlandparkchamber.org/db/OPACC_sponsorship_guide/index.html" TargetMode="External"/><Relationship Id="rId1" Type="http://schemas.openxmlformats.org/officeDocument/2006/relationships/slideLayout" Target="../slideLayouts/slideLayout2.xml"/><Relationship Id="rId4" Type="http://schemas.openxmlformats.org/officeDocument/2006/relationships/hyperlink" Target="https://orlandparkchamber.org/add-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9C603-E054-BAC9-763F-004A46EACA11}"/>
              </a:ext>
            </a:extLst>
          </p:cNvPr>
          <p:cNvSpPr>
            <a:spLocks noGrp="1"/>
          </p:cNvSpPr>
          <p:nvPr>
            <p:ph type="ctrTitle"/>
          </p:nvPr>
        </p:nvSpPr>
        <p:spPr>
          <a:xfrm>
            <a:off x="820615" y="2235200"/>
            <a:ext cx="9144000" cy="2387600"/>
          </a:xfrm>
        </p:spPr>
        <p:txBody>
          <a:bodyPr>
            <a:normAutofit/>
          </a:bodyPr>
          <a:lstStyle/>
          <a:p>
            <a:r>
              <a:rPr lang="en-US" dirty="0">
                <a:latin typeface="Tw Cen MT" panose="020B0602020104020603" pitchFamily="34" charset="0"/>
              </a:rPr>
              <a:t>OPACC</a:t>
            </a:r>
            <a:br>
              <a:rPr lang="en-US" dirty="0">
                <a:latin typeface="Tw Cen MT" panose="020B0602020104020603" pitchFamily="34" charset="0"/>
              </a:rPr>
            </a:br>
            <a:r>
              <a:rPr lang="en-US" dirty="0">
                <a:latin typeface="Tw Cen MT" panose="020B0602020104020603" pitchFamily="34" charset="0"/>
              </a:rPr>
              <a:t>Monthly Membership Meeting</a:t>
            </a:r>
          </a:p>
        </p:txBody>
      </p:sp>
      <p:sp>
        <p:nvSpPr>
          <p:cNvPr id="3" name="Subtitle 2">
            <a:extLst>
              <a:ext uri="{FF2B5EF4-FFF2-40B4-BE49-F238E27FC236}">
                <a16:creationId xmlns:a16="http://schemas.microsoft.com/office/drawing/2014/main" id="{17864072-7FB3-450A-A654-600558EE1B9C}"/>
              </a:ext>
            </a:extLst>
          </p:cNvPr>
          <p:cNvSpPr>
            <a:spLocks noGrp="1"/>
          </p:cNvSpPr>
          <p:nvPr>
            <p:ph type="subTitle" idx="1"/>
          </p:nvPr>
        </p:nvSpPr>
        <p:spPr>
          <a:xfrm>
            <a:off x="619648" y="4697046"/>
            <a:ext cx="9144000" cy="1655762"/>
          </a:xfrm>
        </p:spPr>
        <p:txBody>
          <a:bodyPr>
            <a:normAutofit/>
          </a:bodyPr>
          <a:lstStyle/>
          <a:p>
            <a:r>
              <a:rPr lang="en-US" sz="2400" dirty="0">
                <a:solidFill>
                  <a:schemeClr val="tx1"/>
                </a:solidFill>
              </a:rPr>
              <a:t>January 22, 2025</a:t>
            </a:r>
          </a:p>
        </p:txBody>
      </p:sp>
      <p:pic>
        <p:nvPicPr>
          <p:cNvPr id="9" name="Picture 8">
            <a:extLst>
              <a:ext uri="{FF2B5EF4-FFF2-40B4-BE49-F238E27FC236}">
                <a16:creationId xmlns:a16="http://schemas.microsoft.com/office/drawing/2014/main" id="{FFE3C581-F582-AC53-1D12-45D9FA86B8EB}"/>
              </a:ext>
            </a:extLst>
          </p:cNvPr>
          <p:cNvPicPr>
            <a:picLocks noChangeAspect="1"/>
          </p:cNvPicPr>
          <p:nvPr/>
        </p:nvPicPr>
        <p:blipFill>
          <a:blip r:embed="rId2"/>
          <a:stretch>
            <a:fillRect/>
          </a:stretch>
        </p:blipFill>
        <p:spPr>
          <a:xfrm>
            <a:off x="3220064" y="180871"/>
            <a:ext cx="5751872" cy="2461846"/>
          </a:xfrm>
          <a:prstGeom prst="rect">
            <a:avLst/>
          </a:prstGeom>
        </p:spPr>
      </p:pic>
    </p:spTree>
    <p:extLst>
      <p:ext uri="{BB962C8B-B14F-4D97-AF65-F5344CB8AC3E}">
        <p14:creationId xmlns:p14="http://schemas.microsoft.com/office/powerpoint/2010/main" val="450241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9F0739-937B-5DEE-9AC1-E7261BE8EA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F78FFE-0B84-C131-2A0A-F4E33B832F3A}"/>
              </a:ext>
            </a:extLst>
          </p:cNvPr>
          <p:cNvSpPr>
            <a:spLocks noGrp="1"/>
          </p:cNvSpPr>
          <p:nvPr>
            <p:ph type="title"/>
          </p:nvPr>
        </p:nvSpPr>
        <p:spPr/>
        <p:txBody>
          <a:bodyPr/>
          <a:lstStyle/>
          <a:p>
            <a:r>
              <a:rPr lang="en-US" dirty="0"/>
              <a:t>Increase Advocacy</a:t>
            </a:r>
          </a:p>
        </p:txBody>
      </p:sp>
      <p:sp>
        <p:nvSpPr>
          <p:cNvPr id="3" name="Content Placeholder 2">
            <a:extLst>
              <a:ext uri="{FF2B5EF4-FFF2-40B4-BE49-F238E27FC236}">
                <a16:creationId xmlns:a16="http://schemas.microsoft.com/office/drawing/2014/main" id="{F03BD3DD-986F-6940-146E-DFAC38437DC3}"/>
              </a:ext>
            </a:extLst>
          </p:cNvPr>
          <p:cNvSpPr>
            <a:spLocks noGrp="1"/>
          </p:cNvSpPr>
          <p:nvPr>
            <p:ph idx="1"/>
          </p:nvPr>
        </p:nvSpPr>
        <p:spPr>
          <a:xfrm>
            <a:off x="677334" y="1488613"/>
            <a:ext cx="8596668" cy="3880773"/>
          </a:xfrm>
        </p:spPr>
        <p:txBody>
          <a:bodyPr/>
          <a:lstStyle/>
          <a:p>
            <a:r>
              <a:rPr lang="en-US" dirty="0"/>
              <a:t>Plan on hosting legislative forum with the Small Business Advocacy Council (SBAC) and State Legislators in March- what is being discussed in Springfield? </a:t>
            </a:r>
          </a:p>
          <a:p>
            <a:r>
              <a:rPr lang="en-US" dirty="0"/>
              <a:t>Invited to a meeting with State Representative Mary Gill</a:t>
            </a:r>
          </a:p>
          <a:p>
            <a:r>
              <a:rPr lang="en-US" dirty="0"/>
              <a:t>Chamber Day March 19</a:t>
            </a:r>
            <a:r>
              <a:rPr lang="en-US" baseline="30000" dirty="0"/>
              <a:t>th</a:t>
            </a:r>
            <a:r>
              <a:rPr lang="en-US" dirty="0"/>
              <a:t> </a:t>
            </a:r>
          </a:p>
          <a:p>
            <a:r>
              <a:rPr lang="en-US" dirty="0" err="1"/>
              <a:t>ReadyNation</a:t>
            </a:r>
            <a:r>
              <a:rPr lang="en-US" dirty="0"/>
              <a:t> member- business leaders coming together to help strengthen the workforce and economic development through investments in kids and their education. </a:t>
            </a:r>
          </a:p>
        </p:txBody>
      </p:sp>
    </p:spTree>
    <p:extLst>
      <p:ext uri="{BB962C8B-B14F-4D97-AF65-F5344CB8AC3E}">
        <p14:creationId xmlns:p14="http://schemas.microsoft.com/office/powerpoint/2010/main" val="2878062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1343D-E6AD-E523-6143-AC02E911E58F}"/>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DE787957-AC4C-0A15-05F9-275EA02CD7CC}"/>
              </a:ext>
            </a:extLst>
          </p:cNvPr>
          <p:cNvSpPr>
            <a:spLocks noGrp="1"/>
          </p:cNvSpPr>
          <p:nvPr>
            <p:ph type="body" idx="1"/>
          </p:nvPr>
        </p:nvSpPr>
        <p:spPr/>
        <p:txBody>
          <a:bodyPr/>
          <a:lstStyle/>
          <a:p>
            <a:r>
              <a:rPr lang="en-US" dirty="0">
                <a:solidFill>
                  <a:schemeClr val="tx1"/>
                </a:solidFill>
              </a:rPr>
              <a:t>This is just some of the new things coming in 2025…</a:t>
            </a:r>
          </a:p>
        </p:txBody>
      </p:sp>
    </p:spTree>
    <p:extLst>
      <p:ext uri="{BB962C8B-B14F-4D97-AF65-F5344CB8AC3E}">
        <p14:creationId xmlns:p14="http://schemas.microsoft.com/office/powerpoint/2010/main" val="1355464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45350-6C42-2D31-0E2A-A0DACCF3F3DD}"/>
              </a:ext>
            </a:extLst>
          </p:cNvPr>
          <p:cNvSpPr>
            <a:spLocks noGrp="1"/>
          </p:cNvSpPr>
          <p:nvPr>
            <p:ph type="title"/>
          </p:nvPr>
        </p:nvSpPr>
        <p:spPr/>
        <p:txBody>
          <a:bodyPr/>
          <a:lstStyle/>
          <a:p>
            <a:r>
              <a:rPr lang="en-US" dirty="0"/>
              <a:t>Mark Your Calendars! </a:t>
            </a:r>
          </a:p>
        </p:txBody>
      </p:sp>
      <p:sp>
        <p:nvSpPr>
          <p:cNvPr id="3" name="Content Placeholder 2">
            <a:extLst>
              <a:ext uri="{FF2B5EF4-FFF2-40B4-BE49-F238E27FC236}">
                <a16:creationId xmlns:a16="http://schemas.microsoft.com/office/drawing/2014/main" id="{8DEF58CA-7DE4-AEEA-D4DD-89DE5650DBEE}"/>
              </a:ext>
            </a:extLst>
          </p:cNvPr>
          <p:cNvSpPr>
            <a:spLocks noGrp="1"/>
          </p:cNvSpPr>
          <p:nvPr>
            <p:ph idx="1"/>
          </p:nvPr>
        </p:nvSpPr>
        <p:spPr>
          <a:xfrm>
            <a:off x="677334" y="2160589"/>
            <a:ext cx="9200196" cy="3880773"/>
          </a:xfrm>
        </p:spPr>
        <p:txBody>
          <a:bodyPr>
            <a:normAutofit/>
          </a:bodyPr>
          <a:lstStyle/>
          <a:p>
            <a:r>
              <a:rPr lang="en-US" sz="2000" dirty="0"/>
              <a:t>1/23- Business After Hours &amp; RC, Darvin Furniture’s Marketplace, 4-6 p.m.</a:t>
            </a:r>
          </a:p>
          <a:p>
            <a:r>
              <a:rPr lang="en-US" sz="2000" dirty="0"/>
              <a:t>1/24- New Member Orientation, Chamber Office, 9-10 a.m. </a:t>
            </a:r>
          </a:p>
          <a:p>
            <a:r>
              <a:rPr lang="en-US" sz="2000" dirty="0"/>
              <a:t>1/28- Young Pros, Dave &amp; Buster’s, 5:30-7:30 p.m.</a:t>
            </a:r>
          </a:p>
          <a:p>
            <a:r>
              <a:rPr lang="en-US" sz="2000" dirty="0"/>
              <a:t>2/6- Installation &amp; Award Ceremony, Porsche Orland Park, 6-10 p.m.</a:t>
            </a:r>
          </a:p>
          <a:p>
            <a:r>
              <a:rPr lang="en-US" sz="2000" dirty="0"/>
              <a:t>2/11- Ambassador Committee Meeting, Liberty Pointe, 8-9 a.m. </a:t>
            </a:r>
          </a:p>
          <a:p>
            <a:endParaRPr lang="en-US" sz="2000" dirty="0"/>
          </a:p>
          <a:p>
            <a:r>
              <a:rPr lang="en-US" sz="2000" dirty="0"/>
              <a:t>Next MMM 2/26 at 12 p.m.</a:t>
            </a:r>
          </a:p>
        </p:txBody>
      </p:sp>
    </p:spTree>
    <p:extLst>
      <p:ext uri="{BB962C8B-B14F-4D97-AF65-F5344CB8AC3E}">
        <p14:creationId xmlns:p14="http://schemas.microsoft.com/office/powerpoint/2010/main" val="3942788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C6D0C-2FBF-9983-A3CC-797F99A2D7B3}"/>
              </a:ext>
            </a:extLst>
          </p:cNvPr>
          <p:cNvSpPr>
            <a:spLocks noGrp="1"/>
          </p:cNvSpPr>
          <p:nvPr>
            <p:ph type="title"/>
          </p:nvPr>
        </p:nvSpPr>
        <p:spPr/>
        <p:txBody>
          <a:bodyPr/>
          <a:lstStyle/>
          <a:p>
            <a:r>
              <a:rPr lang="en-US" dirty="0"/>
              <a:t>Agenda </a:t>
            </a:r>
          </a:p>
        </p:txBody>
      </p:sp>
      <p:sp>
        <p:nvSpPr>
          <p:cNvPr id="3" name="Content Placeholder 2">
            <a:extLst>
              <a:ext uri="{FF2B5EF4-FFF2-40B4-BE49-F238E27FC236}">
                <a16:creationId xmlns:a16="http://schemas.microsoft.com/office/drawing/2014/main" id="{4356907F-4E57-F574-04E9-EC0DCA91BF7D}"/>
              </a:ext>
            </a:extLst>
          </p:cNvPr>
          <p:cNvSpPr>
            <a:spLocks noGrp="1"/>
          </p:cNvSpPr>
          <p:nvPr>
            <p:ph idx="1"/>
          </p:nvPr>
        </p:nvSpPr>
        <p:spPr>
          <a:xfrm>
            <a:off x="677334" y="2160397"/>
            <a:ext cx="8596668" cy="3880966"/>
          </a:xfrm>
        </p:spPr>
        <p:txBody>
          <a:bodyPr>
            <a:normAutofit fontScale="92500"/>
          </a:bodyPr>
          <a:lstStyle/>
          <a:p>
            <a:pPr algn="l"/>
            <a:r>
              <a:rPr lang="en-US" b="1" i="0" dirty="0">
                <a:solidFill>
                  <a:srgbClr val="222222"/>
                </a:solidFill>
                <a:effectLst/>
                <a:latin typeface="Arial" panose="020B0604020202020204" pitchFamily="34" charset="0"/>
              </a:rPr>
              <a:t>1. Importance of Being a Member: </a:t>
            </a:r>
            <a:r>
              <a:rPr lang="en-US" i="0" dirty="0">
                <a:solidFill>
                  <a:schemeClr val="tx1"/>
                </a:solidFill>
                <a:effectLst/>
                <a:latin typeface="Arial" panose="020B0604020202020204" pitchFamily="34" charset="0"/>
              </a:rPr>
              <a:t>Public </a:t>
            </a:r>
            <a:r>
              <a:rPr lang="en-US" dirty="0">
                <a:solidFill>
                  <a:schemeClr val="tx1"/>
                </a:solidFill>
                <a:latin typeface="Arial" panose="020B0604020202020204" pitchFamily="34" charset="0"/>
              </a:rPr>
              <a:t>opinion poll about the impact and value.</a:t>
            </a:r>
            <a:r>
              <a:rPr lang="en-US" b="1" i="0" dirty="0">
                <a:solidFill>
                  <a:srgbClr val="222222"/>
                </a:solidFill>
                <a:effectLst/>
                <a:latin typeface="Arial" panose="020B0604020202020204" pitchFamily="34" charset="0"/>
              </a:rPr>
              <a:t> </a:t>
            </a:r>
          </a:p>
          <a:p>
            <a:pPr algn="l"/>
            <a:r>
              <a:rPr lang="en-US" b="1" i="0" dirty="0">
                <a:solidFill>
                  <a:srgbClr val="222222"/>
                </a:solidFill>
                <a:effectLst/>
                <a:latin typeface="Arial" panose="020B0604020202020204" pitchFamily="34" charset="0"/>
              </a:rPr>
              <a:t>2. Info Hub and Member Management System:</a:t>
            </a:r>
            <a:r>
              <a:rPr lang="en-US" b="0" i="0" dirty="0">
                <a:solidFill>
                  <a:srgbClr val="222222"/>
                </a:solidFill>
                <a:effectLst/>
                <a:latin typeface="Arial" panose="020B0604020202020204" pitchFamily="34" charset="0"/>
              </a:rPr>
              <a:t> Introducing our latest tools to our members. </a:t>
            </a:r>
          </a:p>
          <a:p>
            <a:pPr algn="l"/>
            <a:r>
              <a:rPr lang="en-US" b="1" i="0" dirty="0">
                <a:solidFill>
                  <a:srgbClr val="222222"/>
                </a:solidFill>
                <a:effectLst/>
                <a:latin typeface="Arial" panose="020B0604020202020204" pitchFamily="34" charset="0"/>
              </a:rPr>
              <a:t>3. Sponsorship Booklet:</a:t>
            </a:r>
            <a:r>
              <a:rPr lang="en-US" b="0" i="0" dirty="0">
                <a:solidFill>
                  <a:srgbClr val="222222"/>
                </a:solidFill>
                <a:effectLst/>
                <a:latin typeface="Arial" panose="020B0604020202020204" pitchFamily="34" charset="0"/>
              </a:rPr>
              <a:t> Explore new opportunities for sponsorship and engagement.</a:t>
            </a:r>
          </a:p>
          <a:p>
            <a:pPr algn="l"/>
            <a:r>
              <a:rPr lang="en-US" b="1" i="0" dirty="0">
                <a:solidFill>
                  <a:srgbClr val="222222"/>
                </a:solidFill>
                <a:effectLst/>
                <a:latin typeface="Arial" panose="020B0604020202020204" pitchFamily="34" charset="0"/>
              </a:rPr>
              <a:t>4. Promotional Opportunities:</a:t>
            </a:r>
            <a:r>
              <a:rPr lang="en-US" b="0" i="0" dirty="0">
                <a:solidFill>
                  <a:srgbClr val="222222"/>
                </a:solidFill>
                <a:effectLst/>
                <a:latin typeface="Arial" panose="020B0604020202020204" pitchFamily="34" charset="0"/>
              </a:rPr>
              <a:t> Learn about various ways you can promote your business through various avenues that are available through the Chamber. </a:t>
            </a:r>
          </a:p>
          <a:p>
            <a:pPr algn="l"/>
            <a:r>
              <a:rPr lang="en-US" b="1" i="0" dirty="0">
                <a:solidFill>
                  <a:srgbClr val="222222"/>
                </a:solidFill>
                <a:effectLst/>
                <a:latin typeface="Arial" panose="020B0604020202020204" pitchFamily="34" charset="0"/>
              </a:rPr>
              <a:t>5. Increasing Advocacy Resources:</a:t>
            </a:r>
            <a:r>
              <a:rPr lang="en-US" b="0" i="0" dirty="0">
                <a:solidFill>
                  <a:srgbClr val="222222"/>
                </a:solidFill>
                <a:effectLst/>
                <a:latin typeface="Arial" panose="020B0604020202020204" pitchFamily="34" charset="0"/>
              </a:rPr>
              <a:t> Discover how we're enhancing our advocacy efforts to better support you and provide up-to-date information.</a:t>
            </a:r>
          </a:p>
          <a:p>
            <a:pPr algn="l"/>
            <a:r>
              <a:rPr lang="en-US" b="1" i="0" dirty="0">
                <a:solidFill>
                  <a:srgbClr val="222222"/>
                </a:solidFill>
                <a:effectLst/>
                <a:latin typeface="Arial" panose="020B0604020202020204" pitchFamily="34" charset="0"/>
              </a:rPr>
              <a:t>6. Annual Community Guide:</a:t>
            </a:r>
            <a:r>
              <a:rPr lang="en-US" b="0" i="0" dirty="0">
                <a:solidFill>
                  <a:srgbClr val="222222"/>
                </a:solidFill>
                <a:effectLst/>
                <a:latin typeface="Arial" panose="020B0604020202020204" pitchFamily="34" charset="0"/>
              </a:rPr>
              <a:t> Overview of the upcoming annual guide and how you can be featured.</a:t>
            </a:r>
          </a:p>
        </p:txBody>
      </p:sp>
    </p:spTree>
    <p:extLst>
      <p:ext uri="{BB962C8B-B14F-4D97-AF65-F5344CB8AC3E}">
        <p14:creationId xmlns:p14="http://schemas.microsoft.com/office/powerpoint/2010/main" val="145248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DF86B-2170-C4DC-BF8B-40B4A1AF8F9B}"/>
              </a:ext>
            </a:extLst>
          </p:cNvPr>
          <p:cNvSpPr>
            <a:spLocks noGrp="1"/>
          </p:cNvSpPr>
          <p:nvPr>
            <p:ph type="title"/>
          </p:nvPr>
        </p:nvSpPr>
        <p:spPr>
          <a:xfrm>
            <a:off x="435546" y="816638"/>
            <a:ext cx="9462080" cy="1320800"/>
          </a:xfrm>
        </p:spPr>
        <p:txBody>
          <a:bodyPr>
            <a:normAutofit fontScale="90000"/>
          </a:bodyPr>
          <a:lstStyle/>
          <a:p>
            <a:r>
              <a:rPr lang="en-US" dirty="0"/>
              <a:t>Overview of Findings</a:t>
            </a:r>
            <a:br>
              <a:rPr lang="en-US" dirty="0"/>
            </a:br>
            <a:r>
              <a:rPr lang="en-US" dirty="0"/>
              <a:t>(Association of Chamber of Commerce Executives) </a:t>
            </a:r>
          </a:p>
        </p:txBody>
      </p:sp>
      <p:sp>
        <p:nvSpPr>
          <p:cNvPr id="3" name="Content Placeholder 2">
            <a:extLst>
              <a:ext uri="{FF2B5EF4-FFF2-40B4-BE49-F238E27FC236}">
                <a16:creationId xmlns:a16="http://schemas.microsoft.com/office/drawing/2014/main" id="{15258334-A963-5306-BD1F-3D03FDC8788A}"/>
              </a:ext>
            </a:extLst>
          </p:cNvPr>
          <p:cNvSpPr>
            <a:spLocks noGrp="1"/>
          </p:cNvSpPr>
          <p:nvPr>
            <p:ph idx="1"/>
          </p:nvPr>
        </p:nvSpPr>
        <p:spPr/>
        <p:txBody>
          <a:bodyPr>
            <a:normAutofit fontScale="92500" lnSpcReduction="10000"/>
          </a:bodyPr>
          <a:lstStyle/>
          <a:p>
            <a:r>
              <a:rPr lang="en-US" dirty="0"/>
              <a:t>Association of Chamber of Commerce Executives (ACCE), in partnership with The Harris Poll, studied U.S. adults’ perceptions of their local chamber of commerce, the role chambers play in their communities and the value of chamber membership to businesses. Here are some of the key findings: </a:t>
            </a:r>
          </a:p>
          <a:p>
            <a:endParaRPr lang="en-US" dirty="0"/>
          </a:p>
          <a:p>
            <a:pPr lvl="1"/>
            <a:r>
              <a:rPr lang="en-US" dirty="0"/>
              <a:t>TRUSTWORTHY: 81% of U.S. adults agree that their local chamber is a trusted resource and partner for businesses. 90% feel that their local chambers has an impact on growing the local economy.</a:t>
            </a:r>
          </a:p>
          <a:p>
            <a:pPr lvl="1"/>
            <a:r>
              <a:rPr lang="en-US" dirty="0"/>
              <a:t>CREDIBILITY: 64% of adults are more likely to purchase goods and services from a business that they know is a member of their local chamber.</a:t>
            </a:r>
          </a:p>
          <a:p>
            <a:pPr lvl="1"/>
            <a:r>
              <a:rPr lang="en-US" dirty="0"/>
              <a:t>COMMUNITY: 76% of U.S. adults agree that local chambers are stewards of a strong local economy. 74% believe local chambers create jobs and promote local community development. 72% believe local chambers play a key role in addressing community challenges.</a:t>
            </a:r>
          </a:p>
        </p:txBody>
      </p:sp>
    </p:spTree>
    <p:extLst>
      <p:ext uri="{BB962C8B-B14F-4D97-AF65-F5344CB8AC3E}">
        <p14:creationId xmlns:p14="http://schemas.microsoft.com/office/powerpoint/2010/main" val="3216740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B0750F-D94F-1448-D772-EB05D35D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EC8F46-D10B-6C3C-2D1B-7057808716FB}"/>
              </a:ext>
            </a:extLst>
          </p:cNvPr>
          <p:cNvSpPr>
            <a:spLocks noGrp="1"/>
          </p:cNvSpPr>
          <p:nvPr>
            <p:ph type="title"/>
          </p:nvPr>
        </p:nvSpPr>
        <p:spPr>
          <a:xfrm>
            <a:off x="435546" y="816638"/>
            <a:ext cx="9462080" cy="1320800"/>
          </a:xfrm>
        </p:spPr>
        <p:txBody>
          <a:bodyPr>
            <a:normAutofit fontScale="90000"/>
          </a:bodyPr>
          <a:lstStyle/>
          <a:p>
            <a:r>
              <a:rPr lang="en-US" dirty="0"/>
              <a:t>Overview of Findings</a:t>
            </a:r>
            <a:br>
              <a:rPr lang="en-US" dirty="0"/>
            </a:br>
            <a:r>
              <a:rPr lang="en-US" dirty="0"/>
              <a:t>(Association of Chamber of Commerce Executives) </a:t>
            </a:r>
          </a:p>
        </p:txBody>
      </p:sp>
      <p:sp>
        <p:nvSpPr>
          <p:cNvPr id="3" name="Content Placeholder 2">
            <a:extLst>
              <a:ext uri="{FF2B5EF4-FFF2-40B4-BE49-F238E27FC236}">
                <a16:creationId xmlns:a16="http://schemas.microsoft.com/office/drawing/2014/main" id="{156A32A5-D729-C48B-7768-F4FA9078661D}"/>
              </a:ext>
            </a:extLst>
          </p:cNvPr>
          <p:cNvSpPr>
            <a:spLocks noGrp="1"/>
          </p:cNvSpPr>
          <p:nvPr>
            <p:ph idx="1"/>
          </p:nvPr>
        </p:nvSpPr>
        <p:spPr>
          <a:xfrm>
            <a:off x="609600" y="2160589"/>
            <a:ext cx="8664402" cy="3880773"/>
          </a:xfrm>
        </p:spPr>
        <p:txBody>
          <a:bodyPr>
            <a:normAutofit/>
          </a:bodyPr>
          <a:lstStyle/>
          <a:p>
            <a:r>
              <a:rPr lang="en-US" dirty="0"/>
              <a:t>More key findings: </a:t>
            </a:r>
          </a:p>
          <a:p>
            <a:pPr lvl="1"/>
            <a:r>
              <a:rPr lang="en-US" dirty="0"/>
              <a:t>SATISFACTION: 86% of U.S. adults are satisfied with their local chamber.</a:t>
            </a:r>
          </a:p>
          <a:p>
            <a:pPr lvl="1"/>
            <a:r>
              <a:rPr lang="en-US" dirty="0"/>
              <a:t>VISIBILITY: 74 % of U.S. adults stated that they believe that the local chamber helped to create jobs and promoted local community development. </a:t>
            </a:r>
          </a:p>
        </p:txBody>
      </p:sp>
      <p:pic>
        <p:nvPicPr>
          <p:cNvPr id="5" name="Picture 4">
            <a:extLst>
              <a:ext uri="{FF2B5EF4-FFF2-40B4-BE49-F238E27FC236}">
                <a16:creationId xmlns:a16="http://schemas.microsoft.com/office/drawing/2014/main" id="{DBBCF0BD-1E7A-896B-EC3D-EF22C4F2E14E}"/>
              </a:ext>
            </a:extLst>
          </p:cNvPr>
          <p:cNvPicPr>
            <a:picLocks noChangeAspect="1"/>
          </p:cNvPicPr>
          <p:nvPr/>
        </p:nvPicPr>
        <p:blipFill>
          <a:blip r:embed="rId3"/>
          <a:stretch>
            <a:fillRect/>
          </a:stretch>
        </p:blipFill>
        <p:spPr>
          <a:xfrm>
            <a:off x="337009" y="3429000"/>
            <a:ext cx="8596105" cy="3109229"/>
          </a:xfrm>
          <a:prstGeom prst="rect">
            <a:avLst/>
          </a:prstGeom>
        </p:spPr>
      </p:pic>
    </p:spTree>
    <p:extLst>
      <p:ext uri="{BB962C8B-B14F-4D97-AF65-F5344CB8AC3E}">
        <p14:creationId xmlns:p14="http://schemas.microsoft.com/office/powerpoint/2010/main" val="350377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25ED8-ED92-FFBF-3C08-A0BBB5E61D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4A6391-4F41-075A-788B-6D26D1B15513}"/>
              </a:ext>
            </a:extLst>
          </p:cNvPr>
          <p:cNvSpPr>
            <a:spLocks noGrp="1"/>
          </p:cNvSpPr>
          <p:nvPr>
            <p:ph type="title"/>
          </p:nvPr>
        </p:nvSpPr>
        <p:spPr>
          <a:xfrm>
            <a:off x="435546" y="816638"/>
            <a:ext cx="9462080" cy="1320800"/>
          </a:xfrm>
        </p:spPr>
        <p:txBody>
          <a:bodyPr>
            <a:normAutofit fontScale="90000"/>
          </a:bodyPr>
          <a:lstStyle/>
          <a:p>
            <a:r>
              <a:rPr lang="en-US" dirty="0"/>
              <a:t>Overview of Findings</a:t>
            </a:r>
            <a:br>
              <a:rPr lang="en-US" dirty="0"/>
            </a:br>
            <a:r>
              <a:rPr lang="en-US" dirty="0"/>
              <a:t>(Association of Chamber of Commerce Executives) </a:t>
            </a:r>
          </a:p>
        </p:txBody>
      </p:sp>
      <p:sp>
        <p:nvSpPr>
          <p:cNvPr id="3" name="Content Placeholder 2">
            <a:extLst>
              <a:ext uri="{FF2B5EF4-FFF2-40B4-BE49-F238E27FC236}">
                <a16:creationId xmlns:a16="http://schemas.microsoft.com/office/drawing/2014/main" id="{2C3B720C-7C43-9C4A-00EF-949C7FA8AF10}"/>
              </a:ext>
            </a:extLst>
          </p:cNvPr>
          <p:cNvSpPr>
            <a:spLocks noGrp="1"/>
          </p:cNvSpPr>
          <p:nvPr>
            <p:ph idx="1"/>
          </p:nvPr>
        </p:nvSpPr>
        <p:spPr/>
        <p:txBody>
          <a:bodyPr>
            <a:normAutofit/>
          </a:bodyPr>
          <a:lstStyle/>
          <a:p>
            <a:r>
              <a:rPr lang="en-US" dirty="0"/>
              <a:t>This survey was conducted between September 5-9, 2024 among 2,075 adults (18+), including 141 respondents who are business owners by The Harris Poll on behalf of the Association of Chamber of Commerce Executives (ACCE).</a:t>
            </a:r>
          </a:p>
          <a:p>
            <a:r>
              <a:rPr lang="en-US" dirty="0"/>
              <a:t>Data weighted where necessary, and the Respondents for this survey were selected from among those who agreed to participate. </a:t>
            </a:r>
          </a:p>
        </p:txBody>
      </p:sp>
    </p:spTree>
    <p:extLst>
      <p:ext uri="{BB962C8B-B14F-4D97-AF65-F5344CB8AC3E}">
        <p14:creationId xmlns:p14="http://schemas.microsoft.com/office/powerpoint/2010/main" val="3580413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1000-6A42-10A0-840D-6E076272AB5D}"/>
              </a:ext>
            </a:extLst>
          </p:cNvPr>
          <p:cNvSpPr>
            <a:spLocks noGrp="1"/>
          </p:cNvSpPr>
          <p:nvPr>
            <p:ph type="title"/>
          </p:nvPr>
        </p:nvSpPr>
        <p:spPr/>
        <p:txBody>
          <a:bodyPr/>
          <a:lstStyle/>
          <a:p>
            <a:r>
              <a:rPr lang="en-US" dirty="0" err="1"/>
              <a:t>GrowthZone</a:t>
            </a:r>
            <a:r>
              <a:rPr lang="en-US" dirty="0"/>
              <a:t> &amp; Info Hub </a:t>
            </a:r>
          </a:p>
        </p:txBody>
      </p:sp>
      <p:sp>
        <p:nvSpPr>
          <p:cNvPr id="3" name="Content Placeholder 2">
            <a:extLst>
              <a:ext uri="{FF2B5EF4-FFF2-40B4-BE49-F238E27FC236}">
                <a16:creationId xmlns:a16="http://schemas.microsoft.com/office/drawing/2014/main" id="{DD2B67B2-5046-7C12-5DE6-2F2000A5A9FB}"/>
              </a:ext>
            </a:extLst>
          </p:cNvPr>
          <p:cNvSpPr>
            <a:spLocks noGrp="1"/>
          </p:cNvSpPr>
          <p:nvPr>
            <p:ph idx="1"/>
          </p:nvPr>
        </p:nvSpPr>
        <p:spPr>
          <a:xfrm>
            <a:off x="677334" y="1488613"/>
            <a:ext cx="4100406" cy="3880773"/>
          </a:xfrm>
        </p:spPr>
        <p:txBody>
          <a:bodyPr/>
          <a:lstStyle/>
          <a:p>
            <a:r>
              <a:rPr lang="en-US" dirty="0"/>
              <a:t>Why the switch? </a:t>
            </a:r>
          </a:p>
          <a:p>
            <a:pPr lvl="1"/>
            <a:r>
              <a:rPr lang="en-US" dirty="0"/>
              <a:t>More user friendly</a:t>
            </a:r>
          </a:p>
          <a:p>
            <a:pPr lvl="1"/>
            <a:r>
              <a:rPr lang="en-US" dirty="0"/>
              <a:t>Updated appearance </a:t>
            </a:r>
          </a:p>
          <a:p>
            <a:pPr lvl="1"/>
            <a:r>
              <a:rPr lang="en-US" dirty="0"/>
              <a:t> Additions to Committees/Lists</a:t>
            </a:r>
          </a:p>
          <a:p>
            <a:pPr lvl="1"/>
            <a:r>
              <a:rPr lang="en-US" dirty="0"/>
              <a:t>Better communication</a:t>
            </a:r>
          </a:p>
          <a:p>
            <a:pPr lvl="1"/>
            <a:r>
              <a:rPr lang="en-US" dirty="0"/>
              <a:t>Easy transactions</a:t>
            </a:r>
          </a:p>
          <a:p>
            <a:pPr lvl="1"/>
            <a:r>
              <a:rPr lang="en-US" dirty="0"/>
              <a:t>Autopay </a:t>
            </a:r>
          </a:p>
          <a:p>
            <a:pPr lvl="1"/>
            <a:endParaRPr lang="en-US" dirty="0"/>
          </a:p>
        </p:txBody>
      </p:sp>
      <p:pic>
        <p:nvPicPr>
          <p:cNvPr id="1026" name="Picture 2">
            <a:extLst>
              <a:ext uri="{FF2B5EF4-FFF2-40B4-BE49-F238E27FC236}">
                <a16:creationId xmlns:a16="http://schemas.microsoft.com/office/drawing/2014/main" id="{1BAA5EF1-B571-D07C-936E-5C48B669A6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8962" y="3973870"/>
            <a:ext cx="7750957" cy="19074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4625390-02A9-9D5E-251A-7EE5138CED84}"/>
              </a:ext>
            </a:extLst>
          </p:cNvPr>
          <p:cNvSpPr txBox="1"/>
          <p:nvPr/>
        </p:nvSpPr>
        <p:spPr>
          <a:xfrm>
            <a:off x="6347922" y="2219544"/>
            <a:ext cx="2926080" cy="1754326"/>
          </a:xfrm>
          <a:prstGeom prst="rect">
            <a:avLst/>
          </a:prstGeom>
          <a:noFill/>
        </p:spPr>
        <p:txBody>
          <a:bodyPr wrap="square" rtlCol="0">
            <a:spAutoFit/>
          </a:bodyPr>
          <a:lstStyle/>
          <a:p>
            <a:r>
              <a:rPr lang="en-US" dirty="0"/>
              <a:t>Click the link to create an account and get started or log in to use the portal:</a:t>
            </a:r>
          </a:p>
          <a:p>
            <a:r>
              <a:rPr lang="en-US" dirty="0">
                <a:hlinkClick r:id="rId3"/>
              </a:rPr>
              <a:t>https://orlandparkareachamberofcommerce.growthzoneapp.com/MIC/Login</a:t>
            </a:r>
            <a:r>
              <a:rPr lang="en-US" dirty="0"/>
              <a:t> </a:t>
            </a:r>
          </a:p>
        </p:txBody>
      </p:sp>
    </p:spTree>
    <p:extLst>
      <p:ext uri="{BB962C8B-B14F-4D97-AF65-F5344CB8AC3E}">
        <p14:creationId xmlns:p14="http://schemas.microsoft.com/office/powerpoint/2010/main" val="3161731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3278-3CF0-FE77-3637-15ECE2C844B8}"/>
              </a:ext>
            </a:extLst>
          </p:cNvPr>
          <p:cNvSpPr>
            <a:spLocks noGrp="1"/>
          </p:cNvSpPr>
          <p:nvPr>
            <p:ph type="title"/>
          </p:nvPr>
        </p:nvSpPr>
        <p:spPr/>
        <p:txBody>
          <a:bodyPr/>
          <a:lstStyle/>
          <a:p>
            <a:r>
              <a:rPr lang="en-US" dirty="0"/>
              <a:t>Community</a:t>
            </a:r>
            <a:br>
              <a:rPr lang="en-US" dirty="0"/>
            </a:br>
            <a:r>
              <a:rPr lang="en-US" dirty="0"/>
              <a:t>Guide </a:t>
            </a:r>
          </a:p>
        </p:txBody>
      </p:sp>
      <p:sp>
        <p:nvSpPr>
          <p:cNvPr id="3" name="Content Placeholder 2">
            <a:extLst>
              <a:ext uri="{FF2B5EF4-FFF2-40B4-BE49-F238E27FC236}">
                <a16:creationId xmlns:a16="http://schemas.microsoft.com/office/drawing/2014/main" id="{00E9ED94-51F0-33D4-B63E-074E192C6B2C}"/>
              </a:ext>
            </a:extLst>
          </p:cNvPr>
          <p:cNvSpPr>
            <a:spLocks noGrp="1"/>
          </p:cNvSpPr>
          <p:nvPr>
            <p:ph idx="1"/>
          </p:nvPr>
        </p:nvSpPr>
        <p:spPr>
          <a:xfrm>
            <a:off x="0" y="2015809"/>
            <a:ext cx="3413760" cy="3880773"/>
          </a:xfrm>
        </p:spPr>
        <p:txBody>
          <a:bodyPr>
            <a:normAutofit fontScale="92500" lnSpcReduction="20000"/>
          </a:bodyPr>
          <a:lstStyle/>
          <a:p>
            <a:r>
              <a:rPr lang="en-US" dirty="0"/>
              <a:t>2024 Community Guide available at Chamber office</a:t>
            </a:r>
          </a:p>
          <a:p>
            <a:r>
              <a:rPr lang="en-US" dirty="0"/>
              <a:t>Digital guide: </a:t>
            </a:r>
            <a:r>
              <a:rPr lang="en-US" dirty="0">
                <a:hlinkClick r:id="rId3"/>
              </a:rPr>
              <a:t>https://issuu.com/shawmedia/docs/orlandpark_2024?fr=sYzE0NTczNDgxNjA</a:t>
            </a:r>
            <a:r>
              <a:rPr lang="en-US" dirty="0"/>
              <a:t> </a:t>
            </a:r>
          </a:p>
          <a:p>
            <a:r>
              <a:rPr lang="en-US" dirty="0"/>
              <a:t>OPACC is working with Shaw Media on production</a:t>
            </a:r>
          </a:p>
          <a:p>
            <a:r>
              <a:rPr lang="en-US" dirty="0"/>
              <a:t>Rep to contact members regarding advertisement opportunities OR contact Lora Healy to reserve spot today! </a:t>
            </a:r>
          </a:p>
          <a:p>
            <a:pPr lvl="1"/>
            <a:r>
              <a:rPr lang="en-US" dirty="0"/>
              <a:t>708.377.8413</a:t>
            </a:r>
          </a:p>
          <a:p>
            <a:pPr lvl="1"/>
            <a:r>
              <a:rPr lang="en-US" dirty="0"/>
              <a:t>Lhealy@shawmedia.com</a:t>
            </a:r>
          </a:p>
        </p:txBody>
      </p:sp>
      <p:pic>
        <p:nvPicPr>
          <p:cNvPr id="7" name="Picture 6">
            <a:extLst>
              <a:ext uri="{FF2B5EF4-FFF2-40B4-BE49-F238E27FC236}">
                <a16:creationId xmlns:a16="http://schemas.microsoft.com/office/drawing/2014/main" id="{4C5818DF-CFB6-DA50-F3B7-66C47D86FBC8}"/>
              </a:ext>
            </a:extLst>
          </p:cNvPr>
          <p:cNvPicPr>
            <a:picLocks noChangeAspect="1"/>
          </p:cNvPicPr>
          <p:nvPr/>
        </p:nvPicPr>
        <p:blipFill>
          <a:blip r:embed="rId4"/>
          <a:stretch>
            <a:fillRect/>
          </a:stretch>
        </p:blipFill>
        <p:spPr>
          <a:xfrm>
            <a:off x="3276542" y="216891"/>
            <a:ext cx="5997460" cy="6424217"/>
          </a:xfrm>
          <a:prstGeom prst="rect">
            <a:avLst/>
          </a:prstGeom>
        </p:spPr>
      </p:pic>
    </p:spTree>
    <p:extLst>
      <p:ext uri="{BB962C8B-B14F-4D97-AF65-F5344CB8AC3E}">
        <p14:creationId xmlns:p14="http://schemas.microsoft.com/office/powerpoint/2010/main" val="915208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99188-A946-D034-3D6A-ACCD547ED1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A204DC-747B-2107-64CB-15CA8F75208D}"/>
              </a:ext>
            </a:extLst>
          </p:cNvPr>
          <p:cNvSpPr>
            <a:spLocks noGrp="1"/>
          </p:cNvSpPr>
          <p:nvPr>
            <p:ph type="title"/>
          </p:nvPr>
        </p:nvSpPr>
        <p:spPr/>
        <p:txBody>
          <a:bodyPr/>
          <a:lstStyle/>
          <a:p>
            <a:r>
              <a:rPr lang="en-US" dirty="0"/>
              <a:t>Sponsorship &amp; Promo Opportunities </a:t>
            </a:r>
          </a:p>
        </p:txBody>
      </p:sp>
      <p:sp>
        <p:nvSpPr>
          <p:cNvPr id="3" name="Content Placeholder 2">
            <a:extLst>
              <a:ext uri="{FF2B5EF4-FFF2-40B4-BE49-F238E27FC236}">
                <a16:creationId xmlns:a16="http://schemas.microsoft.com/office/drawing/2014/main" id="{B4EBF7C1-8165-1398-773D-9D2EC8264ACA}"/>
              </a:ext>
            </a:extLst>
          </p:cNvPr>
          <p:cNvSpPr>
            <a:spLocks noGrp="1"/>
          </p:cNvSpPr>
          <p:nvPr>
            <p:ph idx="1"/>
          </p:nvPr>
        </p:nvSpPr>
        <p:spPr>
          <a:xfrm>
            <a:off x="677334" y="1488613"/>
            <a:ext cx="8596668" cy="3880773"/>
          </a:xfrm>
        </p:spPr>
        <p:txBody>
          <a:bodyPr>
            <a:normAutofit fontScale="92500" lnSpcReduction="10000"/>
          </a:bodyPr>
          <a:lstStyle/>
          <a:p>
            <a:r>
              <a:rPr lang="en-US" dirty="0"/>
              <a:t>A year planned ahead! </a:t>
            </a:r>
          </a:p>
          <a:p>
            <a:pPr lvl="1"/>
            <a:r>
              <a:rPr lang="en-US" dirty="0"/>
              <a:t>Digital copy is available on website: </a:t>
            </a:r>
            <a:r>
              <a:rPr lang="en-US" dirty="0">
                <a:hlinkClick r:id="rId2"/>
              </a:rPr>
              <a:t>https://orlandparkchamber.org/db/OPACC_sponsorship_guide/index.html</a:t>
            </a:r>
            <a:r>
              <a:rPr lang="en-US" dirty="0"/>
              <a:t> </a:t>
            </a:r>
          </a:p>
          <a:p>
            <a:pPr lvl="1"/>
            <a:r>
              <a:rPr lang="en-US" dirty="0"/>
              <a:t>A printed copy has been mailed to the membership </a:t>
            </a:r>
          </a:p>
          <a:p>
            <a:pPr lvl="1"/>
            <a:r>
              <a:rPr lang="en-US" dirty="0"/>
              <a:t>Why was it created? </a:t>
            </a:r>
          </a:p>
          <a:p>
            <a:pPr lvl="2"/>
            <a:r>
              <a:rPr lang="en-US" dirty="0"/>
              <a:t>1. Event organization </a:t>
            </a:r>
          </a:p>
          <a:p>
            <a:pPr lvl="2"/>
            <a:r>
              <a:rPr lang="en-US" dirty="0"/>
              <a:t>2. “If only we’d known sooner!” </a:t>
            </a:r>
          </a:p>
          <a:p>
            <a:pPr lvl="1"/>
            <a:r>
              <a:rPr lang="en-US" dirty="0"/>
              <a:t>Benefits v. additional promo opportunities available </a:t>
            </a:r>
          </a:p>
          <a:p>
            <a:pPr lvl="2"/>
            <a:r>
              <a:rPr lang="en-US" dirty="0"/>
              <a:t>Membership Guide- your key to understanding benefits. </a:t>
            </a:r>
            <a:r>
              <a:rPr lang="en-US" dirty="0">
                <a:hlinkClick r:id="rId3"/>
              </a:rPr>
              <a:t>https://orlandparkchamber.org/db/OPACC_membership_guide/index.html</a:t>
            </a:r>
            <a:r>
              <a:rPr lang="en-US" dirty="0"/>
              <a:t> </a:t>
            </a:r>
          </a:p>
          <a:p>
            <a:pPr lvl="2"/>
            <a:r>
              <a:rPr lang="en-US" dirty="0"/>
              <a:t>Add-On Services - Did you know that we offer additional services, some of which are free for certain membership tiers? We also strive to include everyone, ensuring that these services are accessible to all our members. Be to check them out! </a:t>
            </a:r>
            <a:r>
              <a:rPr lang="en-US" dirty="0">
                <a:hlinkClick r:id="rId4"/>
              </a:rPr>
              <a:t>https://orlandparkchamber.org/add-ons/</a:t>
            </a:r>
            <a:r>
              <a:rPr lang="en-US" dirty="0"/>
              <a:t> </a:t>
            </a:r>
          </a:p>
        </p:txBody>
      </p:sp>
    </p:spTree>
    <p:extLst>
      <p:ext uri="{BB962C8B-B14F-4D97-AF65-F5344CB8AC3E}">
        <p14:creationId xmlns:p14="http://schemas.microsoft.com/office/powerpoint/2010/main" val="3138191212"/>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323232"/>
      </a:dk2>
      <a:lt2>
        <a:srgbClr val="521707"/>
      </a:lt2>
      <a:accent1>
        <a:srgbClr val="521707"/>
      </a:accent1>
      <a:accent2>
        <a:srgbClr val="7B230B"/>
      </a:accent2>
      <a:accent3>
        <a:srgbClr val="F9CEC2"/>
      </a:accent3>
      <a:accent4>
        <a:srgbClr val="B19C7D"/>
      </a:accent4>
      <a:accent5>
        <a:srgbClr val="7F5F52"/>
      </a:accent5>
      <a:accent6>
        <a:srgbClr val="5C1A08"/>
      </a:accent6>
      <a:hlink>
        <a:srgbClr val="7B230B"/>
      </a:hlink>
      <a:folHlink>
        <a:srgbClr val="280B03"/>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207</TotalTime>
  <Words>860</Words>
  <Application>Microsoft Office PowerPoint</Application>
  <PresentationFormat>Widescreen</PresentationFormat>
  <Paragraphs>66</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Trebuchet MS</vt:lpstr>
      <vt:lpstr>Tw Cen MT</vt:lpstr>
      <vt:lpstr>Wingdings 3</vt:lpstr>
      <vt:lpstr>Facet</vt:lpstr>
      <vt:lpstr>OPACC Monthly Membership Meeting</vt:lpstr>
      <vt:lpstr>Mark Your Calendars! </vt:lpstr>
      <vt:lpstr>Agenda </vt:lpstr>
      <vt:lpstr>Overview of Findings (Association of Chamber of Commerce Executives) </vt:lpstr>
      <vt:lpstr>Overview of Findings (Association of Chamber of Commerce Executives) </vt:lpstr>
      <vt:lpstr>Overview of Findings (Association of Chamber of Commerce Executives) </vt:lpstr>
      <vt:lpstr>GrowthZone &amp; Info Hub </vt:lpstr>
      <vt:lpstr>Community Guide </vt:lpstr>
      <vt:lpstr>Sponsorship &amp; Promo Opportunities </vt:lpstr>
      <vt:lpstr>Increase Advocacy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sarah@orlandparkchamber.org</dc:creator>
  <cp:lastModifiedBy>sarah@orlandparkchamber.org</cp:lastModifiedBy>
  <cp:revision>5</cp:revision>
  <dcterms:created xsi:type="dcterms:W3CDTF">2025-01-22T02:28:37Z</dcterms:created>
  <dcterms:modified xsi:type="dcterms:W3CDTF">2025-01-22T16:34:04Z</dcterms:modified>
</cp:coreProperties>
</file>